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4" r:id="rId5"/>
    <p:sldId id="304" r:id="rId6"/>
    <p:sldId id="337" r:id="rId7"/>
    <p:sldId id="366" r:id="rId8"/>
    <p:sldId id="339" r:id="rId9"/>
    <p:sldId id="340" r:id="rId10"/>
    <p:sldId id="361" r:id="rId11"/>
    <p:sldId id="364" r:id="rId12"/>
    <p:sldId id="358" r:id="rId13"/>
    <p:sldId id="379" r:id="rId14"/>
    <p:sldId id="380" r:id="rId15"/>
    <p:sldId id="381" r:id="rId16"/>
    <p:sldId id="367" r:id="rId17"/>
    <p:sldId id="374" r:id="rId18"/>
    <p:sldId id="375" r:id="rId19"/>
    <p:sldId id="382" r:id="rId20"/>
    <p:sldId id="383" r:id="rId21"/>
    <p:sldId id="38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298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pos="340">
          <p15:clr>
            <a:srgbClr val="A4A3A4"/>
          </p15:clr>
        </p15:guide>
        <p15:guide id="9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D43"/>
    <a:srgbClr val="009900"/>
    <a:srgbClr val="D8C726"/>
    <a:srgbClr val="EEF3A6"/>
    <a:srgbClr val="F01D27"/>
    <a:srgbClr val="9FD0A2"/>
    <a:srgbClr val="FFB3B0"/>
    <a:srgbClr val="F08127"/>
    <a:srgbClr val="0CD231"/>
    <a:srgbClr val="005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/>
    <p:restoredTop sz="85986"/>
  </p:normalViewPr>
  <p:slideViewPr>
    <p:cSldViewPr snapToGrid="0">
      <p:cViewPr>
        <p:scale>
          <a:sx n="108" d="100"/>
          <a:sy n="108" d="100"/>
        </p:scale>
        <p:origin x="544" y="216"/>
      </p:cViewPr>
      <p:guideLst>
        <p:guide orient="horz" pos="2160"/>
        <p:guide pos="2880"/>
        <p:guide orient="horz" pos="164"/>
        <p:guide orient="horz" pos="3884"/>
        <p:guide orient="horz" pos="4110"/>
        <p:guide orient="horz" pos="1298"/>
        <p:guide orient="horz" pos="709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11/12/19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11/12/19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B384E9-030C-4D4A-AAEE-D4A83D5886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39751" y="2060574"/>
            <a:ext cx="8064666" cy="4105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44516" y="6380625"/>
            <a:ext cx="35719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pPr algn="r"/>
            <a:r>
              <a:rPr lang="en-AU"/>
              <a:t>[Footer]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6380625"/>
            <a:ext cx="288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3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0" y="980728"/>
            <a:ext cx="8064666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31B3B93-BCAF-425E-BCE8-40AAA87F7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486541"/>
            <a:ext cx="8064666" cy="338554"/>
          </a:xfrm>
        </p:spPr>
        <p:txBody>
          <a:bodyPr wrap="square">
            <a:sp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355600" indent="0">
              <a:buNone/>
              <a:defRPr/>
            </a:lvl2pPr>
            <a:lvl3pPr marL="712788" indent="0">
              <a:buNone/>
              <a:defRPr/>
            </a:lvl3pPr>
            <a:lvl4pPr marL="1081088" indent="0">
              <a:buNone/>
              <a:defRPr/>
            </a:lvl4pPr>
            <a:lvl5pPr marL="143668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39751" y="2060574"/>
            <a:ext cx="8064666" cy="4105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44516" y="6380625"/>
            <a:ext cx="35719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pPr algn="r"/>
            <a:r>
              <a:rPr lang="en-AU"/>
              <a:t>[Footer]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6380625"/>
            <a:ext cx="288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3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0" y="980728"/>
            <a:ext cx="8064666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31B3B93-BCAF-425E-BCE8-40AAA87F7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750" y="1486541"/>
            <a:ext cx="8064666" cy="338554"/>
          </a:xfrm>
        </p:spPr>
        <p:txBody>
          <a:bodyPr wrap="square">
            <a:sp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355600" indent="0">
              <a:buNone/>
              <a:defRPr/>
            </a:lvl2pPr>
            <a:lvl3pPr marL="712788" indent="0">
              <a:buNone/>
              <a:defRPr/>
            </a:lvl3pPr>
            <a:lvl4pPr marL="1081088" indent="0">
              <a:buNone/>
              <a:defRPr/>
            </a:lvl4pPr>
            <a:lvl5pPr marL="143668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2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979200"/>
            <a:ext cx="8064500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060574"/>
            <a:ext cx="8064499" cy="4105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44516" y="6380625"/>
            <a:ext cx="35719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pPr algn="r"/>
            <a:r>
              <a:rPr lang="en-AU"/>
              <a:t>[Footer]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6380625"/>
            <a:ext cx="288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3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539552" y="6380625"/>
            <a:ext cx="45720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dirty="0">
                <a:solidFill>
                  <a:schemeClr val="accent3"/>
                </a:solidFill>
              </a:rPr>
              <a:t>UN/CEFACT Inter-government Ledger Project </a:t>
            </a:r>
            <a:endParaRPr lang="en-AU" sz="8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3743"/>
            <a:ext cx="9144000" cy="1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650" r:id="rId2"/>
    <p:sldLayoutId id="21474837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69988" indent="-4572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88" indent="-3556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2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50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tiff"/><Relationship Id="rId5" Type="http://schemas.openxmlformats.org/officeDocument/2006/relationships/image" Target="../media/image49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ece.org/regulatory/preferential-coo.created" TargetMode="External"/><Relationship Id="rId2" Type="http://schemas.openxmlformats.org/officeDocument/2006/relationships/hyperlink" Target="https://australianchamber.com.au/certificates/123456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hyperlink" Target="https://igl.homeaffairs.gov.au/fA0IvXE8VkhsYzUYsKp48wjwyvjij+dFWMZMtN8vvs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4.tiff"/><Relationship Id="rId7" Type="http://schemas.openxmlformats.org/officeDocument/2006/relationships/image" Target="../media/image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9.tiff"/><Relationship Id="rId5" Type="http://schemas.openxmlformats.org/officeDocument/2006/relationships/image" Target="../media/image15.tiff"/><Relationship Id="rId10" Type="http://schemas.openxmlformats.org/officeDocument/2006/relationships/image" Target="../media/image18.tiff"/><Relationship Id="rId4" Type="http://schemas.openxmlformats.org/officeDocument/2006/relationships/image" Target="../media/image11.tiff"/><Relationship Id="rId9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1.tiff"/><Relationship Id="rId7" Type="http://schemas.openxmlformats.org/officeDocument/2006/relationships/image" Target="../media/image1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0.tiff"/><Relationship Id="rId4" Type="http://schemas.openxmlformats.org/officeDocument/2006/relationships/image" Target="../media/image15.tiff"/><Relationship Id="rId9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trustbridge.github.io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687432" y="2327993"/>
            <a:ext cx="7484967" cy="886397"/>
          </a:xfrm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</a:rPr>
              <a:t>Inter-Government Ledger </a:t>
            </a:r>
            <a:br>
              <a:rPr lang="en-AU" sz="4400" dirty="0">
                <a:solidFill>
                  <a:schemeClr val="bg1"/>
                </a:solidFill>
              </a:rPr>
            </a:br>
            <a:r>
              <a:rPr lang="en-AU" sz="2800" i="1" dirty="0">
                <a:solidFill>
                  <a:schemeClr val="bg1"/>
                </a:solidFill>
              </a:rPr>
              <a:t>Overview Presentation. : Dec 2019</a:t>
            </a:r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708281" y="4370624"/>
            <a:ext cx="7347907" cy="3122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2788" indent="-3571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9988" indent="-4572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688" indent="-3556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3875" indent="-3571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»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UN/CEFACT IGL Project Team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4DBB7-0CFB-4305-B62C-133725909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AU"/>
              <a:t>[Footer]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543D-7E21-4446-9FE6-1EFD09625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5FADEC-C75E-4619-8E9A-FD79FFF3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7" y="665258"/>
            <a:ext cx="8064666" cy="492443"/>
          </a:xfrm>
        </p:spPr>
        <p:txBody>
          <a:bodyPr/>
          <a:lstStyle/>
          <a:p>
            <a:r>
              <a:rPr lang="en-US" dirty="0">
                <a:cs typeface="Arial"/>
              </a:rPr>
              <a:t>How it works – two countries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733898C-E7E6-FF48-BB25-8C9A545C4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02" y="3879650"/>
            <a:ext cx="561223" cy="5649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050AFB7-6845-A445-AFBC-8909E411B9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653" y="5469422"/>
            <a:ext cx="274507" cy="2999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F463BAA-D670-C142-8EC5-91292F835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369" y="4830905"/>
            <a:ext cx="232703" cy="2440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69013-F286-624E-B44F-B28CFBFD5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622" y="5613713"/>
            <a:ext cx="274507" cy="2999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E8368E-DCDF-6B4F-B7B2-2299F34AB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965" y="4726603"/>
            <a:ext cx="232703" cy="2440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B73F482-7A0C-F747-BAB5-F55D1293CA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625" y="5008540"/>
            <a:ext cx="232703" cy="244084"/>
          </a:xfrm>
          <a:prstGeom prst="rect">
            <a:avLst/>
          </a:prstGeom>
        </p:spPr>
      </p:pic>
      <p:sp>
        <p:nvSpPr>
          <p:cNvPr id="50" name="Can 49">
            <a:extLst>
              <a:ext uri="{FF2B5EF4-FFF2-40B4-BE49-F238E27FC236}">
                <a16:creationId xmlns:a16="http://schemas.microsoft.com/office/drawing/2014/main" id="{AB6524A6-0D5F-7C4A-8846-68F5800177C4}"/>
              </a:ext>
            </a:extLst>
          </p:cNvPr>
          <p:cNvSpPr/>
          <p:nvPr/>
        </p:nvSpPr>
        <p:spPr>
          <a:xfrm>
            <a:off x="6343246" y="5655451"/>
            <a:ext cx="820486" cy="810156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8C2C529-E55A-5C4D-98C2-B8C0C8699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63" y="5956948"/>
            <a:ext cx="105883" cy="16618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9D7D8B-5514-F144-85B9-3D962452C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250" y="6080066"/>
            <a:ext cx="105883" cy="1661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51B7C0-9A55-8147-AE1D-962BCE9B0E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833" y="6177711"/>
            <a:ext cx="105883" cy="1661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652F7B4-CC00-5C43-BBE7-C2CFB0548B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233" y="5939966"/>
            <a:ext cx="105883" cy="16618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1FA510B-2E5D-1D4E-9386-87CACB6E3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120" y="6063084"/>
            <a:ext cx="105883" cy="16618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8E1EB38-A79B-334B-A853-B91D4C232D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704" y="6160729"/>
            <a:ext cx="105883" cy="1661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C1E5CB0-45DB-6043-B690-7CE92A63D8AA}"/>
              </a:ext>
            </a:extLst>
          </p:cNvPr>
          <p:cNvSpPr txBox="1"/>
          <p:nvPr/>
        </p:nvSpPr>
        <p:spPr>
          <a:xfrm>
            <a:off x="6350416" y="5620670"/>
            <a:ext cx="928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A502CB0-E6A3-BA4C-8509-3B50E36A6685}"/>
              </a:ext>
            </a:extLst>
          </p:cNvPr>
          <p:cNvSpPr/>
          <p:nvPr/>
        </p:nvSpPr>
        <p:spPr>
          <a:xfrm>
            <a:off x="6336548" y="4626087"/>
            <a:ext cx="833882" cy="73233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860B20-4AE1-1145-B970-F8A653463CA4}"/>
              </a:ext>
            </a:extLst>
          </p:cNvPr>
          <p:cNvSpPr/>
          <p:nvPr/>
        </p:nvSpPr>
        <p:spPr>
          <a:xfrm>
            <a:off x="6346596" y="4657927"/>
            <a:ext cx="807091" cy="2037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15B1A79A-6480-FF4B-B18C-3EE30C6A73F5}"/>
              </a:ext>
            </a:extLst>
          </p:cNvPr>
          <p:cNvCxnSpPr>
            <a:stCxn id="59" idx="2"/>
          </p:cNvCxnSpPr>
          <p:nvPr/>
        </p:nvCxnSpPr>
        <p:spPr>
          <a:xfrm rot="16200000" flipH="1">
            <a:off x="6642047" y="5544008"/>
            <a:ext cx="222885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2DB023-FF8F-5942-A2F4-FA81B59BADB3}"/>
              </a:ext>
            </a:extLst>
          </p:cNvPr>
          <p:cNvSpPr/>
          <p:nvPr/>
        </p:nvSpPr>
        <p:spPr>
          <a:xfrm rot="16200000">
            <a:off x="7001443" y="6029808"/>
            <a:ext cx="441525" cy="1298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7AB0BCF-2094-494C-8DC2-6913C5DBDD59}"/>
              </a:ext>
            </a:extLst>
          </p:cNvPr>
          <p:cNvSpPr txBox="1"/>
          <p:nvPr/>
        </p:nvSpPr>
        <p:spPr>
          <a:xfrm>
            <a:off x="6236703" y="3429726"/>
            <a:ext cx="112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Exporting Regulator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FA28F4-F9E5-D343-80D8-957EC0E6D51E}"/>
              </a:ext>
            </a:extLst>
          </p:cNvPr>
          <p:cNvSpPr txBox="1"/>
          <p:nvPr/>
        </p:nvSpPr>
        <p:spPr>
          <a:xfrm>
            <a:off x="7525186" y="4009296"/>
            <a:ext cx="112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regulated community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D718EA0-529F-F44A-92BB-7820F7DE2728}"/>
              </a:ext>
            </a:extLst>
          </p:cNvPr>
          <p:cNvSpPr/>
          <p:nvPr/>
        </p:nvSpPr>
        <p:spPr>
          <a:xfrm>
            <a:off x="7398571" y="3875651"/>
            <a:ext cx="256464" cy="899728"/>
          </a:xfrm>
          <a:prstGeom prst="rightArrow">
            <a:avLst>
              <a:gd name="adj1" fmla="val 65385"/>
              <a:gd name="adj2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F62B3A0E-1B20-2D4C-BBE1-27C758B0B4E0}"/>
              </a:ext>
            </a:extLst>
          </p:cNvPr>
          <p:cNvSpPr/>
          <p:nvPr/>
        </p:nvSpPr>
        <p:spPr>
          <a:xfrm rot="10800000">
            <a:off x="7419295" y="4866653"/>
            <a:ext cx="220197" cy="112922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63654F-C99E-DE48-A837-CB9133F471A3}"/>
              </a:ext>
            </a:extLst>
          </p:cNvPr>
          <p:cNvSpPr txBox="1"/>
          <p:nvPr/>
        </p:nvSpPr>
        <p:spPr>
          <a:xfrm rot="5400000">
            <a:off x="7059755" y="4166974"/>
            <a:ext cx="9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Governs</a:t>
            </a:r>
            <a:endParaRPr lang="en-AU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637C0D-0FE5-C240-8806-D1B35F19A95A}"/>
              </a:ext>
            </a:extLst>
          </p:cNvPr>
          <p:cNvSpPr txBox="1"/>
          <p:nvPr/>
        </p:nvSpPr>
        <p:spPr>
          <a:xfrm rot="5400000">
            <a:off x="7200854" y="5345424"/>
            <a:ext cx="708415" cy="16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59E14BE-4E5F-A44C-B949-2C0C7DDF4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44" y="3914144"/>
            <a:ext cx="539849" cy="537320"/>
          </a:xfrm>
          <a:prstGeom prst="rect">
            <a:avLst/>
          </a:prstGeom>
        </p:spPr>
      </p:pic>
      <p:sp>
        <p:nvSpPr>
          <p:cNvPr id="80" name="Can 79">
            <a:extLst>
              <a:ext uri="{FF2B5EF4-FFF2-40B4-BE49-F238E27FC236}">
                <a16:creationId xmlns:a16="http://schemas.microsoft.com/office/drawing/2014/main" id="{F230BB9A-1737-9945-848A-1A07203A632D}"/>
              </a:ext>
            </a:extLst>
          </p:cNvPr>
          <p:cNvSpPr/>
          <p:nvPr/>
        </p:nvSpPr>
        <p:spPr>
          <a:xfrm>
            <a:off x="2252944" y="5665383"/>
            <a:ext cx="950904" cy="770487"/>
          </a:xfrm>
          <a:prstGeom prst="can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B6F924F-CF3E-F447-B309-9ACDBC6BAE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780" y="5952118"/>
            <a:ext cx="101851" cy="15804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C1E0FA2-D3C6-B046-A830-09FBDCCAC6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053" y="6069207"/>
            <a:ext cx="101851" cy="15804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D644E62-6358-B34F-B045-8505552BB6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767" y="6162071"/>
            <a:ext cx="101851" cy="1580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FD94AE7-177D-A949-9E70-5A30AE8CB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001" y="5935967"/>
            <a:ext cx="101851" cy="15804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C6245BD-F9D6-704E-A9FA-CA005DB861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274" y="6053056"/>
            <a:ext cx="101851" cy="15804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1B33796-C660-2C43-8589-5AB19BB92B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89" y="6145920"/>
            <a:ext cx="101851" cy="15804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FDEC3F1B-10B3-CC49-9AEF-6240998D5A93}"/>
              </a:ext>
            </a:extLst>
          </p:cNvPr>
          <p:cNvSpPr txBox="1"/>
          <p:nvPr/>
        </p:nvSpPr>
        <p:spPr>
          <a:xfrm>
            <a:off x="2189537" y="5631757"/>
            <a:ext cx="940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1611EA-C9C1-DB4C-88B3-A53DF794618B}"/>
              </a:ext>
            </a:extLst>
          </p:cNvPr>
          <p:cNvSpPr/>
          <p:nvPr/>
        </p:nvSpPr>
        <p:spPr>
          <a:xfrm>
            <a:off x="2246500" y="4621007"/>
            <a:ext cx="957348" cy="69647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797CBC-8BA4-A54B-90D0-4606EB893B9A}"/>
              </a:ext>
            </a:extLst>
          </p:cNvPr>
          <p:cNvSpPr/>
          <p:nvPr/>
        </p:nvSpPr>
        <p:spPr>
          <a:xfrm>
            <a:off x="2259540" y="4644539"/>
            <a:ext cx="922302" cy="273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40F7F422-CD01-BC49-BBF2-8A451444648B}"/>
              </a:ext>
            </a:extLst>
          </p:cNvPr>
          <p:cNvCxnSpPr>
            <a:endCxn id="99" idx="1"/>
          </p:cNvCxnSpPr>
          <p:nvPr/>
        </p:nvCxnSpPr>
        <p:spPr>
          <a:xfrm rot="16200000" flipH="1">
            <a:off x="2479793" y="5485255"/>
            <a:ext cx="211972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0FE41FC-15A7-CD42-886A-34471650A101}"/>
              </a:ext>
            </a:extLst>
          </p:cNvPr>
          <p:cNvSpPr txBox="1"/>
          <p:nvPr/>
        </p:nvSpPr>
        <p:spPr>
          <a:xfrm>
            <a:off x="2150459" y="3486251"/>
            <a:ext cx="10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Importing regulator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95A3F48-DB83-E44D-AFF4-73F414C5C5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60" y="5560005"/>
            <a:ext cx="264053" cy="2791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F182F0B-FFAE-E147-B6F5-8458B01D25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53" y="4952753"/>
            <a:ext cx="223840" cy="22717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D38491B-9276-7148-A8B3-5CB5933D2C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404" y="5697231"/>
            <a:ext cx="264053" cy="27915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F0DB60D-E879-CB45-B994-0BE9A585E2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401" y="4853558"/>
            <a:ext cx="223840" cy="22717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0CF91D2-6C73-1C4D-9123-6D2D1C2510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03" y="5121690"/>
            <a:ext cx="223840" cy="227173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0B3B96FA-14E2-5E47-879D-33E5F502BFB5}"/>
              </a:ext>
            </a:extLst>
          </p:cNvPr>
          <p:cNvSpPr/>
          <p:nvPr/>
        </p:nvSpPr>
        <p:spPr>
          <a:xfrm rot="16200000">
            <a:off x="2026253" y="6020535"/>
            <a:ext cx="460850" cy="1661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CFA622-26AE-6642-ABE6-31D54839FB03}"/>
              </a:ext>
            </a:extLst>
          </p:cNvPr>
          <p:cNvSpPr txBox="1"/>
          <p:nvPr/>
        </p:nvSpPr>
        <p:spPr>
          <a:xfrm>
            <a:off x="679623" y="3990408"/>
            <a:ext cx="1223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regulated community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02A21D6E-1A84-2242-8F9C-B07D899F2A35}"/>
              </a:ext>
            </a:extLst>
          </p:cNvPr>
          <p:cNvSpPr/>
          <p:nvPr/>
        </p:nvSpPr>
        <p:spPr>
          <a:xfrm flipH="1">
            <a:off x="1878492" y="3850816"/>
            <a:ext cx="214302" cy="855672"/>
          </a:xfrm>
          <a:prstGeom prst="rightArrow">
            <a:avLst>
              <a:gd name="adj1" fmla="val 65385"/>
              <a:gd name="adj2" fmla="val 56061"/>
            </a:avLst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F49EF33-0027-9749-8E5A-91892768787B}"/>
              </a:ext>
            </a:extLst>
          </p:cNvPr>
          <p:cNvSpPr/>
          <p:nvPr/>
        </p:nvSpPr>
        <p:spPr>
          <a:xfrm rot="10800000" flipH="1">
            <a:off x="1908395" y="4778413"/>
            <a:ext cx="226760" cy="1073932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3B30536-B056-C04B-8291-DF5E0B20AD20}"/>
              </a:ext>
            </a:extLst>
          </p:cNvPr>
          <p:cNvSpPr txBox="1"/>
          <p:nvPr/>
        </p:nvSpPr>
        <p:spPr>
          <a:xfrm rot="5400000">
            <a:off x="1650270" y="4172328"/>
            <a:ext cx="776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Governs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16812F-F803-F548-BBA1-4E527941BBE2}"/>
              </a:ext>
            </a:extLst>
          </p:cNvPr>
          <p:cNvSpPr txBox="1"/>
          <p:nvPr/>
        </p:nvSpPr>
        <p:spPr>
          <a:xfrm rot="5400000">
            <a:off x="1704356" y="5228777"/>
            <a:ext cx="673728" cy="1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D2209A1-02D5-C842-9322-10984CD3F142}"/>
              </a:ext>
            </a:extLst>
          </p:cNvPr>
          <p:cNvSpPr/>
          <p:nvPr/>
        </p:nvSpPr>
        <p:spPr>
          <a:xfrm>
            <a:off x="2370098" y="5412260"/>
            <a:ext cx="4624252" cy="1917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BA642E6-37B8-654B-A202-45A306117C43}"/>
              </a:ext>
            </a:extLst>
          </p:cNvPr>
          <p:cNvSpPr/>
          <p:nvPr/>
        </p:nvSpPr>
        <p:spPr>
          <a:xfrm>
            <a:off x="6635846" y="5441814"/>
            <a:ext cx="188564" cy="128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F12B254-DDBF-2549-9F30-09938F089625}"/>
              </a:ext>
            </a:extLst>
          </p:cNvPr>
          <p:cNvSpPr/>
          <p:nvPr/>
        </p:nvSpPr>
        <p:spPr>
          <a:xfrm>
            <a:off x="2609703" y="5434814"/>
            <a:ext cx="174170" cy="1417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3E483C9-438D-024B-84D2-9C1D094326E3}"/>
              </a:ext>
            </a:extLst>
          </p:cNvPr>
          <p:cNvSpPr/>
          <p:nvPr/>
        </p:nvSpPr>
        <p:spPr>
          <a:xfrm rot="16200000">
            <a:off x="6077735" y="6019345"/>
            <a:ext cx="465298" cy="1377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/>
              <a:t>API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4D1927-4F8E-FF47-A0E8-DFF5A36A9884}"/>
              </a:ext>
            </a:extLst>
          </p:cNvPr>
          <p:cNvSpPr txBox="1"/>
          <p:nvPr/>
        </p:nvSpPr>
        <p:spPr>
          <a:xfrm>
            <a:off x="3299254" y="5373856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/>
              <a:t>Inter-customs Blockchain Ledger</a:t>
            </a:r>
            <a:endParaRPr lang="en-AU" sz="12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C603070-C9E4-A74C-8B82-3F9382785C7B}"/>
              </a:ext>
            </a:extLst>
          </p:cNvPr>
          <p:cNvSpPr txBox="1"/>
          <p:nvPr/>
        </p:nvSpPr>
        <p:spPr>
          <a:xfrm>
            <a:off x="77010" y="1226163"/>
            <a:ext cx="88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The importing regulator trusts the exporting regulator to identify the </a:t>
            </a:r>
            <a:r>
              <a:rPr lang="en-AU" b="1" i="1" dirty="0" err="1">
                <a:solidFill>
                  <a:schemeClr val="accent2">
                    <a:lumMod val="75000"/>
                  </a:schemeClr>
                </a:solidFill>
              </a:rPr>
              <a:t>CoO</a:t>
            </a:r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 issuer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F3C0DD0-CB8C-1541-8FD3-6AE1C6662DD8}"/>
              </a:ext>
            </a:extLst>
          </p:cNvPr>
          <p:cNvGrpSpPr/>
          <p:nvPr/>
        </p:nvGrpSpPr>
        <p:grpSpPr>
          <a:xfrm>
            <a:off x="619460" y="1682831"/>
            <a:ext cx="7873363" cy="3741785"/>
            <a:chOff x="619460" y="1682831"/>
            <a:chExt cx="7873363" cy="3741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78ADE40-F4F0-4F45-84C2-C8BFBB152745}"/>
                </a:ext>
              </a:extLst>
            </p:cNvPr>
            <p:cNvSpPr/>
            <p:nvPr/>
          </p:nvSpPr>
          <p:spPr>
            <a:xfrm>
              <a:off x="1935905" y="2004543"/>
              <a:ext cx="6556918" cy="800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Transaction 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hash = “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kfESTOv24o31skyXUrhGXTD+j1kZ6FAvLlqCOu1Yhh4=”</a:t>
              </a: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Exporting Jurisdiction = “AU”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Importing Jurisdiction = “CN”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68438D5-F118-2B46-955A-1D53FA9AF270}"/>
                </a:ext>
              </a:extLst>
            </p:cNvPr>
            <p:cNvSpPr txBox="1"/>
            <p:nvPr/>
          </p:nvSpPr>
          <p:spPr>
            <a:xfrm>
              <a:off x="619460" y="2160625"/>
              <a:ext cx="1283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 Chain Data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5946F96-3FD5-414D-A495-C8D6C095432F}"/>
                </a:ext>
              </a:extLst>
            </p:cNvPr>
            <p:cNvCxnSpPr>
              <a:stCxn id="110" idx="2"/>
            </p:cNvCxnSpPr>
            <p:nvPr/>
          </p:nvCxnSpPr>
          <p:spPr>
            <a:xfrm>
              <a:off x="5214364" y="2804762"/>
              <a:ext cx="210252" cy="26198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8F13423-DC95-944A-AF80-AAC155E9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443" y="2322964"/>
              <a:ext cx="1412816" cy="43381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4C96568-409E-564D-8479-9E729C999C7B}"/>
                </a:ext>
              </a:extLst>
            </p:cNvPr>
            <p:cNvSpPr txBox="1"/>
            <p:nvPr/>
          </p:nvSpPr>
          <p:spPr>
            <a:xfrm>
              <a:off x="3502703" y="1682831"/>
              <a:ext cx="2477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Only two things to agree!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B7927A-A97F-2040-B5E9-1FFCDB37F0E5}"/>
                </a:ext>
              </a:extLst>
            </p:cNvPr>
            <p:cNvSpPr txBox="1"/>
            <p:nvPr/>
          </p:nvSpPr>
          <p:spPr>
            <a:xfrm rot="5053095">
              <a:off x="4670853" y="4158048"/>
              <a:ext cx="1618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400" dirty="0"/>
                <a:t>New Transaction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CB5ECD9-2FFF-0449-B060-0D8394D0D0DC}"/>
              </a:ext>
            </a:extLst>
          </p:cNvPr>
          <p:cNvGrpSpPr/>
          <p:nvPr/>
        </p:nvGrpSpPr>
        <p:grpSpPr>
          <a:xfrm>
            <a:off x="469557" y="2906449"/>
            <a:ext cx="8044248" cy="3058225"/>
            <a:chOff x="469557" y="2906449"/>
            <a:chExt cx="8044248" cy="3058225"/>
          </a:xfrm>
        </p:grpSpPr>
        <p:cxnSp>
          <p:nvCxnSpPr>
            <p:cNvPr id="117" name="Curved Connector 116">
              <a:extLst>
                <a:ext uri="{FF2B5EF4-FFF2-40B4-BE49-F238E27FC236}">
                  <a16:creationId xmlns:a16="http://schemas.microsoft.com/office/drawing/2014/main" id="{B3DBFB87-F6E5-6648-A84B-82124E122B51}"/>
                </a:ext>
              </a:extLst>
            </p:cNvPr>
            <p:cNvCxnSpPr>
              <a:stCxn id="88" idx="3"/>
            </p:cNvCxnSpPr>
            <p:nvPr/>
          </p:nvCxnSpPr>
          <p:spPr>
            <a:xfrm>
              <a:off x="3203848" y="4969246"/>
              <a:ext cx="3037637" cy="995428"/>
            </a:xfrm>
            <a:prstGeom prst="curvedConnector3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3C8DDB2-C3C7-554D-8878-EC49FE8CAFC1}"/>
                </a:ext>
              </a:extLst>
            </p:cNvPr>
            <p:cNvSpPr txBox="1"/>
            <p:nvPr/>
          </p:nvSpPr>
          <p:spPr>
            <a:xfrm>
              <a:off x="469557" y="2906449"/>
              <a:ext cx="1547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Repository API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B31FD39-4612-054B-A1FB-4ED155D1A3C6}"/>
                </a:ext>
              </a:extLst>
            </p:cNvPr>
            <p:cNvSpPr/>
            <p:nvPr/>
          </p:nvSpPr>
          <p:spPr>
            <a:xfrm>
              <a:off x="1948262" y="2953804"/>
              <a:ext cx="656554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GET 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repository.gov.au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digitalassets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906BCCC-B0D1-BD4C-B87C-C3626E98D4E8}"/>
                </a:ext>
              </a:extLst>
            </p:cNvPr>
            <p:cNvCxnSpPr/>
            <p:nvPr/>
          </p:nvCxnSpPr>
          <p:spPr>
            <a:xfrm flipH="1">
              <a:off x="4226011" y="3200400"/>
              <a:ext cx="580767" cy="19152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412E1F3-C8FB-AF4B-8541-629F2A03182D}"/>
                </a:ext>
              </a:extLst>
            </p:cNvPr>
            <p:cNvSpPr txBox="1"/>
            <p:nvPr/>
          </p:nvSpPr>
          <p:spPr>
            <a:xfrm rot="17145153">
              <a:off x="3860897" y="3984425"/>
              <a:ext cx="1039605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/>
                <a:t>GET </a:t>
              </a:r>
              <a:r>
                <a:rPr lang="en-AU" sz="1400" dirty="0" err="1"/>
                <a:t>CoO</a:t>
              </a:r>
              <a:endParaRPr lang="en-AU" sz="1400" dirty="0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1993F53-158C-F846-AD5B-A9AF543ADE30}"/>
              </a:ext>
            </a:extLst>
          </p:cNvPr>
          <p:cNvSpPr/>
          <p:nvPr/>
        </p:nvSpPr>
        <p:spPr>
          <a:xfrm>
            <a:off x="2391893" y="45824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證書</a:t>
            </a:r>
            <a:endParaRPr lang="en-AU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73F6871-9564-1942-A55C-6B148AFF4892}"/>
              </a:ext>
            </a:extLst>
          </p:cNvPr>
          <p:cNvSpPr txBox="1"/>
          <p:nvPr/>
        </p:nvSpPr>
        <p:spPr>
          <a:xfrm>
            <a:off x="6301947" y="4609070"/>
            <a:ext cx="89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 err="1"/>
              <a:t>CoO</a:t>
            </a:r>
            <a:r>
              <a:rPr lang="en-AU" sz="1200" b="1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9462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5FADEC-C75E-4619-8E9A-FD79FFF3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6" y="665258"/>
            <a:ext cx="8451209" cy="492443"/>
          </a:xfrm>
        </p:spPr>
        <p:txBody>
          <a:bodyPr/>
          <a:lstStyle/>
          <a:p>
            <a:r>
              <a:rPr lang="en-US" dirty="0">
                <a:cs typeface="Arial"/>
              </a:rPr>
              <a:t>How it works – multiple countries</a:t>
            </a:r>
            <a:endParaRPr lang="en-US" dirty="0"/>
          </a:p>
        </p:txBody>
      </p:sp>
      <p:sp>
        <p:nvSpPr>
          <p:cNvPr id="74" name="Can 73">
            <a:extLst>
              <a:ext uri="{FF2B5EF4-FFF2-40B4-BE49-F238E27FC236}">
                <a16:creationId xmlns:a16="http://schemas.microsoft.com/office/drawing/2014/main" id="{DE17E917-A74F-F14A-A15D-8E4B998BA7BF}"/>
              </a:ext>
            </a:extLst>
          </p:cNvPr>
          <p:cNvSpPr/>
          <p:nvPr/>
        </p:nvSpPr>
        <p:spPr>
          <a:xfrm>
            <a:off x="2016130" y="5567527"/>
            <a:ext cx="581114" cy="718415"/>
          </a:xfrm>
          <a:prstGeom prst="can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A06CD4D-65AA-794C-8A7B-05AD301A7B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497" y="5834883"/>
            <a:ext cx="74992" cy="14736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A84CC31-AF75-C644-AD9A-CD47D3AFC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701" y="5944059"/>
            <a:ext cx="74992" cy="14736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AFE1970-98C9-E048-B79F-77D1817EB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48" y="6030647"/>
            <a:ext cx="74992" cy="14736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D6D7F2C-C350-F64D-BEFC-6F8A48FD0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131" y="5819824"/>
            <a:ext cx="74992" cy="14736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4ECBCEAD-F91D-2544-9C3E-561B321FD5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35" y="5929000"/>
            <a:ext cx="74992" cy="14736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E65C103-CEC0-BB48-BEA2-D79613CB1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82" y="6015588"/>
            <a:ext cx="74992" cy="147365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45D12C63-DE0D-C245-B7D4-23FABC19C8A9}"/>
              </a:ext>
            </a:extLst>
          </p:cNvPr>
          <p:cNvSpPr/>
          <p:nvPr/>
        </p:nvSpPr>
        <p:spPr>
          <a:xfrm rot="16200000">
            <a:off x="2407886" y="5911078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6360DDE-B6A9-A14D-9E5F-70CA3B3B00BD}"/>
              </a:ext>
            </a:extLst>
          </p:cNvPr>
          <p:cNvSpPr/>
          <p:nvPr/>
        </p:nvSpPr>
        <p:spPr>
          <a:xfrm rot="16200000">
            <a:off x="1786551" y="5902513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31" name="Can 130">
            <a:extLst>
              <a:ext uri="{FF2B5EF4-FFF2-40B4-BE49-F238E27FC236}">
                <a16:creationId xmlns:a16="http://schemas.microsoft.com/office/drawing/2014/main" id="{1E80AC09-865E-BC4E-866D-4EB8448F41C9}"/>
              </a:ext>
            </a:extLst>
          </p:cNvPr>
          <p:cNvSpPr/>
          <p:nvPr/>
        </p:nvSpPr>
        <p:spPr>
          <a:xfrm>
            <a:off x="5774087" y="4262835"/>
            <a:ext cx="581114" cy="718415"/>
          </a:xfrm>
          <a:prstGeom prst="ca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5582196-3AB0-124A-ABA4-C9CED1642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54" y="4530191"/>
            <a:ext cx="74992" cy="14736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FD64652A-B21B-9147-996F-BB2D03BF0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658" y="4639367"/>
            <a:ext cx="74992" cy="14736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E7D94E7F-DE31-604D-A2B2-7D35C3F16D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05" y="4725955"/>
            <a:ext cx="74992" cy="14736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A02ED6-AFBC-C247-88E8-032C027887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88" y="4515132"/>
            <a:ext cx="74992" cy="14736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1E611D55-FE4D-F647-BDF1-866C1B4F80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292" y="4624308"/>
            <a:ext cx="74992" cy="14736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F4AA598-C055-B646-9C45-CC88C6010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39" y="4710896"/>
            <a:ext cx="74992" cy="147365"/>
          </a:xfrm>
          <a:prstGeom prst="rect">
            <a:avLst/>
          </a:prstGeom>
        </p:spPr>
      </p:pic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3BFD3950-E856-7C41-8929-1CDDCDDB444B}"/>
              </a:ext>
            </a:extLst>
          </p:cNvPr>
          <p:cNvCxnSpPr>
            <a:stCxn id="213" idx="2"/>
            <a:endCxn id="196" idx="1"/>
          </p:cNvCxnSpPr>
          <p:nvPr/>
        </p:nvCxnSpPr>
        <p:spPr>
          <a:xfrm rot="5400000">
            <a:off x="5962043" y="4160234"/>
            <a:ext cx="205202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5A4F0CF-059B-124C-9760-A1E59F36F3FB}"/>
              </a:ext>
            </a:extLst>
          </p:cNvPr>
          <p:cNvSpPr/>
          <p:nvPr/>
        </p:nvSpPr>
        <p:spPr>
          <a:xfrm rot="16200000">
            <a:off x="6165843" y="4606386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CDF156D-F447-7342-8486-4EE69383BFF1}"/>
              </a:ext>
            </a:extLst>
          </p:cNvPr>
          <p:cNvSpPr/>
          <p:nvPr/>
        </p:nvSpPr>
        <p:spPr>
          <a:xfrm rot="16200000">
            <a:off x="5544508" y="4597821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41" name="Can 140">
            <a:extLst>
              <a:ext uri="{FF2B5EF4-FFF2-40B4-BE49-F238E27FC236}">
                <a16:creationId xmlns:a16="http://schemas.microsoft.com/office/drawing/2014/main" id="{8CCB25A7-C0C8-254B-ACC8-717E9B324296}"/>
              </a:ext>
            </a:extLst>
          </p:cNvPr>
          <p:cNvSpPr/>
          <p:nvPr/>
        </p:nvSpPr>
        <p:spPr>
          <a:xfrm>
            <a:off x="4387619" y="5586116"/>
            <a:ext cx="581114" cy="718415"/>
          </a:xfrm>
          <a:prstGeom prst="can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BE09138B-3F02-7049-AE95-1E4CE026A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986" y="5853472"/>
            <a:ext cx="74992" cy="14736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8E679710-75D1-0149-BD9E-49F75D288C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190" y="5962648"/>
            <a:ext cx="74992" cy="147365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A395DF9-C056-034B-8B9A-FB1F51FBE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137" y="6049236"/>
            <a:ext cx="74992" cy="14736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46157F8F-AFC4-F042-8D54-3D0A14840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620" y="5838413"/>
            <a:ext cx="74992" cy="14736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7C5347A-06DB-6B48-981A-519C81850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824" y="5947589"/>
            <a:ext cx="74992" cy="147365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00B23EC4-493F-2F4F-863E-762026AA9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771" y="6034177"/>
            <a:ext cx="74992" cy="147365"/>
          </a:xfrm>
          <a:prstGeom prst="rect">
            <a:avLst/>
          </a:prstGeom>
        </p:spPr>
      </p:pic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18DED71B-BFF2-044A-8D07-94F3149C91BF}"/>
              </a:ext>
            </a:extLst>
          </p:cNvPr>
          <p:cNvCxnSpPr>
            <a:stCxn id="183" idx="2"/>
          </p:cNvCxnSpPr>
          <p:nvPr/>
        </p:nvCxnSpPr>
        <p:spPr>
          <a:xfrm rot="5400000">
            <a:off x="4543064" y="5503907"/>
            <a:ext cx="250549" cy="19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D8077C-3B8A-AA44-9A92-6A27D91CEF74}"/>
              </a:ext>
            </a:extLst>
          </p:cNvPr>
          <p:cNvSpPr/>
          <p:nvPr/>
        </p:nvSpPr>
        <p:spPr>
          <a:xfrm rot="16200000">
            <a:off x="4779375" y="5929667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75AD126-1E9A-6D4A-985A-983FD310F3A1}"/>
              </a:ext>
            </a:extLst>
          </p:cNvPr>
          <p:cNvSpPr/>
          <p:nvPr/>
        </p:nvSpPr>
        <p:spPr>
          <a:xfrm rot="16200000">
            <a:off x="4158040" y="5921102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5FDAC7C4-2A87-C042-A1D4-E7633CB09EB5}"/>
              </a:ext>
            </a:extLst>
          </p:cNvPr>
          <p:cNvSpPr/>
          <p:nvPr/>
        </p:nvSpPr>
        <p:spPr>
          <a:xfrm>
            <a:off x="3179574" y="5147499"/>
            <a:ext cx="581114" cy="718415"/>
          </a:xfrm>
          <a:prstGeom prst="ca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82AB8F2E-E022-F747-A401-F9A8F083C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941" y="5414855"/>
            <a:ext cx="74992" cy="147365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A1BD0D4-B846-5642-958B-95F5C00C5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145" y="5524031"/>
            <a:ext cx="74992" cy="14736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1EF10DC-4257-6D44-9EF6-7FFDA016A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092" y="5610619"/>
            <a:ext cx="74992" cy="147365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C19AAD9-F1B2-D943-92BD-54985A0E6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575" y="5399796"/>
            <a:ext cx="74992" cy="14736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8A81443-E314-DF48-8A3F-F9A53D6A62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779" y="5508972"/>
            <a:ext cx="74992" cy="147365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BE78C692-CB1D-F64B-898A-82250B74E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726" y="5595560"/>
            <a:ext cx="74992" cy="147365"/>
          </a:xfrm>
          <a:prstGeom prst="rect">
            <a:avLst/>
          </a:prstGeom>
        </p:spPr>
      </p:pic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6269AEEA-FD73-8244-BA7A-20A0E5E037C4}"/>
              </a:ext>
            </a:extLst>
          </p:cNvPr>
          <p:cNvCxnSpPr/>
          <p:nvPr/>
        </p:nvCxnSpPr>
        <p:spPr>
          <a:xfrm rot="5400000">
            <a:off x="3371309" y="5048676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9BB022B-C122-9A48-8E3D-B0F2A806D571}"/>
              </a:ext>
            </a:extLst>
          </p:cNvPr>
          <p:cNvSpPr/>
          <p:nvPr/>
        </p:nvSpPr>
        <p:spPr>
          <a:xfrm rot="16200000">
            <a:off x="3571330" y="5491050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5F11985-5D4F-6147-8703-36EAAFC6C5D3}"/>
              </a:ext>
            </a:extLst>
          </p:cNvPr>
          <p:cNvSpPr/>
          <p:nvPr/>
        </p:nvSpPr>
        <p:spPr>
          <a:xfrm rot="16200000">
            <a:off x="2949995" y="5482485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61" name="Can 160">
            <a:extLst>
              <a:ext uri="{FF2B5EF4-FFF2-40B4-BE49-F238E27FC236}">
                <a16:creationId xmlns:a16="http://schemas.microsoft.com/office/drawing/2014/main" id="{58A674E5-89C4-B94C-8A9C-AFE2026E55ED}"/>
              </a:ext>
            </a:extLst>
          </p:cNvPr>
          <p:cNvSpPr/>
          <p:nvPr/>
        </p:nvSpPr>
        <p:spPr>
          <a:xfrm>
            <a:off x="7283221" y="4500729"/>
            <a:ext cx="581114" cy="718415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E0CC5C60-8111-3C4E-9189-5CA5AFF51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588" y="4768085"/>
            <a:ext cx="74992" cy="147365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7A7E1650-1535-3449-9C32-80888F7DD2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792" y="4877261"/>
            <a:ext cx="74992" cy="147365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BC39BF4F-DEBC-3B4A-AC95-D693D2B0B1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739" y="4963849"/>
            <a:ext cx="74992" cy="147365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B5D825D-9942-B244-8272-EB932FC46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222" y="4753026"/>
            <a:ext cx="74992" cy="147365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857E7ABA-A456-B449-9ABA-1DE6C8E46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426" y="4862202"/>
            <a:ext cx="74992" cy="147365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C6078D68-139C-B845-80BD-A8E641650D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373" y="4948790"/>
            <a:ext cx="74992" cy="147365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809A5A7E-031E-3E49-94BA-B5FE8EF13632}"/>
              </a:ext>
            </a:extLst>
          </p:cNvPr>
          <p:cNvSpPr txBox="1"/>
          <p:nvPr/>
        </p:nvSpPr>
        <p:spPr>
          <a:xfrm>
            <a:off x="7236864" y="4464172"/>
            <a:ext cx="701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Repository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C85B790-D2F2-3A4D-91DD-26A625F1AA69}"/>
              </a:ext>
            </a:extLst>
          </p:cNvPr>
          <p:cNvSpPr/>
          <p:nvPr/>
        </p:nvSpPr>
        <p:spPr>
          <a:xfrm rot="16200000">
            <a:off x="7674977" y="4844280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CDF250E-4AE5-C445-9128-C34851FE2094}"/>
              </a:ext>
            </a:extLst>
          </p:cNvPr>
          <p:cNvSpPr/>
          <p:nvPr/>
        </p:nvSpPr>
        <p:spPr>
          <a:xfrm rot="16200000">
            <a:off x="7053642" y="4835715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BDBBC5B9-6E58-0A49-BD23-F0FA4CBE9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82" y="3048488"/>
            <a:ext cx="397489" cy="501006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2377D5CA-7A27-4F4C-9A39-3A32315AE7B3}"/>
              </a:ext>
            </a:extLst>
          </p:cNvPr>
          <p:cNvSpPr/>
          <p:nvPr/>
        </p:nvSpPr>
        <p:spPr>
          <a:xfrm>
            <a:off x="7278477" y="3653676"/>
            <a:ext cx="590601" cy="6494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3F35C1B-6EBE-A544-8E2E-9182DF661E7D}"/>
              </a:ext>
            </a:extLst>
          </p:cNvPr>
          <p:cNvSpPr txBox="1"/>
          <p:nvPr/>
        </p:nvSpPr>
        <p:spPr>
          <a:xfrm>
            <a:off x="7298050" y="3988731"/>
            <a:ext cx="551622" cy="233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 err="1"/>
              <a:t>CoO</a:t>
            </a:r>
            <a:r>
              <a:rPr lang="en-AU" sz="1000" b="1" dirty="0"/>
              <a:t> App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86A2889-BEF3-0F4E-96C5-0682F852619A}"/>
              </a:ext>
            </a:extLst>
          </p:cNvPr>
          <p:cNvSpPr/>
          <p:nvPr/>
        </p:nvSpPr>
        <p:spPr>
          <a:xfrm>
            <a:off x="7303841" y="3681910"/>
            <a:ext cx="553379" cy="1807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936C8F9-5F12-234A-BC8A-F499223EC1E7}"/>
              </a:ext>
            </a:extLst>
          </p:cNvPr>
          <p:cNvSpPr txBox="1"/>
          <p:nvPr/>
        </p:nvSpPr>
        <p:spPr>
          <a:xfrm>
            <a:off x="7298126" y="3674381"/>
            <a:ext cx="576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/>
              <a:t>User I/F</a:t>
            </a:r>
          </a:p>
        </p:txBody>
      </p: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35459D48-DB6A-F146-B892-D63C251410FE}"/>
              </a:ext>
            </a:extLst>
          </p:cNvPr>
          <p:cNvCxnSpPr>
            <a:stCxn id="133" idx="2"/>
          </p:cNvCxnSpPr>
          <p:nvPr/>
        </p:nvCxnSpPr>
        <p:spPr>
          <a:xfrm rot="16200000" flipH="1">
            <a:off x="7474955" y="4401906"/>
            <a:ext cx="197646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95E5B4E7-D356-8747-8C58-31C8A3AB63C2}"/>
              </a:ext>
            </a:extLst>
          </p:cNvPr>
          <p:cNvSpPr txBox="1"/>
          <p:nvPr/>
        </p:nvSpPr>
        <p:spPr>
          <a:xfrm>
            <a:off x="7156326" y="2638362"/>
            <a:ext cx="8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Australian Government</a:t>
            </a:r>
            <a:endParaRPr lang="en-AU" sz="1000" dirty="0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6C520B25-B39E-164F-989B-4D2B83BAA1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548" y="2799443"/>
            <a:ext cx="397489" cy="501006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7E895B6C-E620-674B-AEE3-26BA52003447}"/>
              </a:ext>
            </a:extLst>
          </p:cNvPr>
          <p:cNvSpPr/>
          <p:nvPr/>
        </p:nvSpPr>
        <p:spPr>
          <a:xfrm>
            <a:off x="5769343" y="3408225"/>
            <a:ext cx="590601" cy="6494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23B7452-663C-BC45-8428-0BF5A3CEE1F4}"/>
              </a:ext>
            </a:extLst>
          </p:cNvPr>
          <p:cNvSpPr/>
          <p:nvPr/>
        </p:nvSpPr>
        <p:spPr>
          <a:xfrm>
            <a:off x="5790449" y="3421345"/>
            <a:ext cx="550080" cy="234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E9EE18A-10CA-7F49-83D7-42BAD37BCB94}"/>
              </a:ext>
            </a:extLst>
          </p:cNvPr>
          <p:cNvSpPr txBox="1"/>
          <p:nvPr/>
        </p:nvSpPr>
        <p:spPr>
          <a:xfrm>
            <a:off x="5635486" y="2400469"/>
            <a:ext cx="89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China </a:t>
            </a:r>
            <a:r>
              <a:rPr lang="en-AU" sz="1000" dirty="0"/>
              <a:t>Government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4BC0CB22-D391-0B44-A450-590C16974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231" y="4133875"/>
            <a:ext cx="397489" cy="501006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0C3CD638-2D25-3E42-A739-491E768E5877}"/>
              </a:ext>
            </a:extLst>
          </p:cNvPr>
          <p:cNvSpPr/>
          <p:nvPr/>
        </p:nvSpPr>
        <p:spPr>
          <a:xfrm>
            <a:off x="4382875" y="4739063"/>
            <a:ext cx="590601" cy="6494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659D80C-4F51-4B42-A6C4-01BECF92798D}"/>
              </a:ext>
            </a:extLst>
          </p:cNvPr>
          <p:cNvSpPr/>
          <p:nvPr/>
        </p:nvSpPr>
        <p:spPr>
          <a:xfrm>
            <a:off x="4403267" y="4767297"/>
            <a:ext cx="569502" cy="180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AC59DBA-8443-2942-B38D-623CA74F996E}"/>
              </a:ext>
            </a:extLst>
          </p:cNvPr>
          <p:cNvSpPr txBox="1"/>
          <p:nvPr/>
        </p:nvSpPr>
        <p:spPr>
          <a:xfrm>
            <a:off x="4277590" y="3740616"/>
            <a:ext cx="87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Japanese Government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0409D4CD-64D7-0549-9230-CEBA1A64B4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035" y="3695258"/>
            <a:ext cx="397489" cy="501006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4BFB6A3D-9D9D-EF42-95C0-A5F07DDB40DD}"/>
              </a:ext>
            </a:extLst>
          </p:cNvPr>
          <p:cNvSpPr/>
          <p:nvPr/>
        </p:nvSpPr>
        <p:spPr>
          <a:xfrm>
            <a:off x="3174830" y="4300446"/>
            <a:ext cx="590601" cy="64940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65CC505-3CE2-C647-9A3C-85B679FEDFD3}"/>
              </a:ext>
            </a:extLst>
          </p:cNvPr>
          <p:cNvSpPr/>
          <p:nvPr/>
        </p:nvSpPr>
        <p:spPr>
          <a:xfrm>
            <a:off x="3190575" y="4328680"/>
            <a:ext cx="562998" cy="180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69774EF-4069-0741-B6D6-F108A11EC15E}"/>
              </a:ext>
            </a:extLst>
          </p:cNvPr>
          <p:cNvSpPr txBox="1"/>
          <p:nvPr/>
        </p:nvSpPr>
        <p:spPr>
          <a:xfrm>
            <a:off x="3052678" y="3257393"/>
            <a:ext cx="87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Korean Government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AF39B0F-B8D1-6D49-AD5C-884E305A8F8C}"/>
              </a:ext>
            </a:extLst>
          </p:cNvPr>
          <p:cNvSpPr txBox="1"/>
          <p:nvPr/>
        </p:nvSpPr>
        <p:spPr>
          <a:xfrm>
            <a:off x="297286" y="5182090"/>
            <a:ext cx="163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Inter-customs Ledger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2760A72-90B6-D549-85D9-C254C719F110}"/>
              </a:ext>
            </a:extLst>
          </p:cNvPr>
          <p:cNvSpPr/>
          <p:nvPr/>
        </p:nvSpPr>
        <p:spPr>
          <a:xfrm>
            <a:off x="3096721" y="427350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증명서</a:t>
            </a:r>
            <a:endParaRPr lang="en-AU" sz="1400" b="1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D13EF9B-4262-9441-87C5-989AA36BA47B}"/>
              </a:ext>
            </a:extLst>
          </p:cNvPr>
          <p:cNvSpPr/>
          <p:nvPr/>
        </p:nvSpPr>
        <p:spPr>
          <a:xfrm>
            <a:off x="5790001" y="336343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證書</a:t>
            </a:r>
            <a:endParaRPr lang="en-AU" sz="1600" b="1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2AE8DE1-D9D4-2040-9A68-BA19C90ED052}"/>
              </a:ext>
            </a:extLst>
          </p:cNvPr>
          <p:cNvSpPr/>
          <p:nvPr/>
        </p:nvSpPr>
        <p:spPr>
          <a:xfrm>
            <a:off x="4348143" y="469503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/>
              <a:t>証明書</a:t>
            </a:r>
            <a:endParaRPr lang="en-AU" sz="1400" b="1" dirty="0"/>
          </a:p>
        </p:txBody>
      </p: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5B2FF6C2-5241-5845-978F-04BBF3BF91D5}"/>
              </a:ext>
            </a:extLst>
          </p:cNvPr>
          <p:cNvCxnSpPr/>
          <p:nvPr/>
        </p:nvCxnSpPr>
        <p:spPr>
          <a:xfrm rot="5400000">
            <a:off x="2207865" y="5468704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94">
            <a:extLst>
              <a:ext uri="{FF2B5EF4-FFF2-40B4-BE49-F238E27FC236}">
                <a16:creationId xmlns:a16="http://schemas.microsoft.com/office/drawing/2014/main" id="{94214E7D-42CC-244E-A1B4-CDFEA2420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591" y="4115286"/>
            <a:ext cx="397489" cy="501006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6A48B19C-37B3-1A43-A241-5631D9FC8296}"/>
              </a:ext>
            </a:extLst>
          </p:cNvPr>
          <p:cNvSpPr/>
          <p:nvPr/>
        </p:nvSpPr>
        <p:spPr>
          <a:xfrm>
            <a:off x="2011386" y="4720474"/>
            <a:ext cx="590601" cy="649408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5DC6BC6-80A3-954A-BD09-AE91AB197AC3}"/>
              </a:ext>
            </a:extLst>
          </p:cNvPr>
          <p:cNvSpPr/>
          <p:nvPr/>
        </p:nvSpPr>
        <p:spPr>
          <a:xfrm>
            <a:off x="2027131" y="4748708"/>
            <a:ext cx="562998" cy="180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424F0CB-91EC-254E-8258-B56C51BB578D}"/>
              </a:ext>
            </a:extLst>
          </p:cNvPr>
          <p:cNvSpPr txBox="1"/>
          <p:nvPr/>
        </p:nvSpPr>
        <p:spPr>
          <a:xfrm>
            <a:off x="1911536" y="3800085"/>
            <a:ext cx="875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EU</a:t>
            </a:r>
            <a:endParaRPr lang="en-AU" sz="1000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537FE7A-952B-9F40-97CC-8F601FCA0773}"/>
              </a:ext>
            </a:extLst>
          </p:cNvPr>
          <p:cNvSpPr/>
          <p:nvPr/>
        </p:nvSpPr>
        <p:spPr>
          <a:xfrm>
            <a:off x="1956390" y="4676327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/>
              <a:t>Certificat</a:t>
            </a:r>
            <a:endParaRPr lang="en-AU" sz="1100" b="1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1AA55CA-3239-D849-8543-C5CA718A5429}"/>
              </a:ext>
            </a:extLst>
          </p:cNvPr>
          <p:cNvSpPr/>
          <p:nvPr/>
        </p:nvSpPr>
        <p:spPr>
          <a:xfrm>
            <a:off x="6816356" y="5623848"/>
            <a:ext cx="1746877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hash = “</a:t>
            </a:r>
            <a:r>
              <a:rPr lang="en-U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kfESTOv2</a:t>
            </a:r>
            <a:r>
              <a:rPr lang="is-I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…”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Exporter = “AU”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Importer = “JP”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cxnSp>
        <p:nvCxnSpPr>
          <p:cNvPr id="201" name="Curved Connector 200">
            <a:extLst>
              <a:ext uri="{FF2B5EF4-FFF2-40B4-BE49-F238E27FC236}">
                <a16:creationId xmlns:a16="http://schemas.microsoft.com/office/drawing/2014/main" id="{3EAE1B38-C8AF-944F-8917-CAA7B2807AC3}"/>
              </a:ext>
            </a:extLst>
          </p:cNvPr>
          <p:cNvCxnSpPr>
            <a:endCxn id="200" idx="0"/>
          </p:cNvCxnSpPr>
          <p:nvPr/>
        </p:nvCxnSpPr>
        <p:spPr>
          <a:xfrm>
            <a:off x="7043351" y="5342455"/>
            <a:ext cx="646444" cy="28139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4EF6C09C-68DA-5B49-BF38-8F7C865F6289}"/>
              </a:ext>
            </a:extLst>
          </p:cNvPr>
          <p:cNvSpPr txBox="1"/>
          <p:nvPr/>
        </p:nvSpPr>
        <p:spPr>
          <a:xfrm>
            <a:off x="5708822" y="5719336"/>
            <a:ext cx="110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/>
              <a:t>New Transaction</a:t>
            </a:r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7C10A7DD-633D-A743-AE4E-566BD23B81B8}"/>
              </a:ext>
            </a:extLst>
          </p:cNvPr>
          <p:cNvSpPr/>
          <p:nvPr/>
        </p:nvSpPr>
        <p:spPr>
          <a:xfrm rot="21277932">
            <a:off x="5028940" y="5040352"/>
            <a:ext cx="2132605" cy="333802"/>
          </a:xfrm>
          <a:custGeom>
            <a:avLst/>
            <a:gdLst>
              <a:gd name="connsiteX0" fmla="*/ 0 w 1223319"/>
              <a:gd name="connsiteY0" fmla="*/ 0 h 333802"/>
              <a:gd name="connsiteX1" fmla="*/ 506627 w 1223319"/>
              <a:gd name="connsiteY1" fmla="*/ 333632 h 333802"/>
              <a:gd name="connsiteX2" fmla="*/ 1223319 w 1223319"/>
              <a:gd name="connsiteY2" fmla="*/ 49427 h 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333802">
                <a:moveTo>
                  <a:pt x="0" y="0"/>
                </a:moveTo>
                <a:cubicBezTo>
                  <a:pt x="151370" y="162697"/>
                  <a:pt x="302741" y="325394"/>
                  <a:pt x="506627" y="333632"/>
                </a:cubicBezTo>
                <a:cubicBezTo>
                  <a:pt x="710513" y="341870"/>
                  <a:pt x="1223319" y="49427"/>
                  <a:pt x="1223319" y="49427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D6B10B-E581-8641-8937-2E16740E8A43}"/>
              </a:ext>
            </a:extLst>
          </p:cNvPr>
          <p:cNvSpPr txBox="1"/>
          <p:nvPr/>
        </p:nvSpPr>
        <p:spPr>
          <a:xfrm>
            <a:off x="5321129" y="5250088"/>
            <a:ext cx="57304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AU" sz="1400" b="1">
                <a:solidFill>
                  <a:schemeClr val="bg1"/>
                </a:solidFill>
              </a:rPr>
              <a:t>GET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A9A5E6B3-245B-9046-80EB-DBF08ABA7A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611" y="5088225"/>
            <a:ext cx="546100" cy="312057"/>
          </a:xfrm>
          <a:prstGeom prst="rect">
            <a:avLst/>
          </a:prstGeom>
        </p:spPr>
      </p:pic>
      <p:cxnSp>
        <p:nvCxnSpPr>
          <p:cNvPr id="207" name="Curved Connector 206">
            <a:extLst>
              <a:ext uri="{FF2B5EF4-FFF2-40B4-BE49-F238E27FC236}">
                <a16:creationId xmlns:a16="http://schemas.microsoft.com/office/drawing/2014/main" id="{50BD8C63-FE0E-9C4E-996E-C9E1DD34524C}"/>
              </a:ext>
            </a:extLst>
          </p:cNvPr>
          <p:cNvCxnSpPr>
            <a:cxnSpLocks/>
            <a:stCxn id="7" idx="6"/>
            <a:endCxn id="177" idx="0"/>
          </p:cNvCxnSpPr>
          <p:nvPr/>
        </p:nvCxnSpPr>
        <p:spPr>
          <a:xfrm>
            <a:off x="5327542" y="2167250"/>
            <a:ext cx="2276874" cy="471112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FA214A69-730F-A34C-A51C-7F091224CF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227" y="2144048"/>
            <a:ext cx="546100" cy="312057"/>
          </a:xfrm>
          <a:prstGeom prst="rect">
            <a:avLst/>
          </a:prstGeom>
        </p:spPr>
      </p:pic>
      <p:cxnSp>
        <p:nvCxnSpPr>
          <p:cNvPr id="210" name="Curved Connector 209">
            <a:extLst>
              <a:ext uri="{FF2B5EF4-FFF2-40B4-BE49-F238E27FC236}">
                <a16:creationId xmlns:a16="http://schemas.microsoft.com/office/drawing/2014/main" id="{9A880D31-1696-AC46-A84A-65BBDE502FF3}"/>
              </a:ext>
            </a:extLst>
          </p:cNvPr>
          <p:cNvCxnSpPr>
            <a:cxnSpLocks/>
            <a:stCxn id="7" idx="6"/>
            <a:endCxn id="181" idx="0"/>
          </p:cNvCxnSpPr>
          <p:nvPr/>
        </p:nvCxnSpPr>
        <p:spPr>
          <a:xfrm>
            <a:off x="5327542" y="2167250"/>
            <a:ext cx="754826" cy="233219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urved Connector 210">
            <a:extLst>
              <a:ext uri="{FF2B5EF4-FFF2-40B4-BE49-F238E27FC236}">
                <a16:creationId xmlns:a16="http://schemas.microsoft.com/office/drawing/2014/main" id="{23ACE3CE-0D38-FD4F-9513-8A1E207E1CA8}"/>
              </a:ext>
            </a:extLst>
          </p:cNvPr>
          <p:cNvCxnSpPr>
            <a:cxnSpLocks/>
            <a:stCxn id="7" idx="4"/>
            <a:endCxn id="185" idx="0"/>
          </p:cNvCxnSpPr>
          <p:nvPr/>
        </p:nvCxnSpPr>
        <p:spPr>
          <a:xfrm rot="16200000" flipH="1">
            <a:off x="4121153" y="3147008"/>
            <a:ext cx="1116166" cy="71049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F39A38E0-2608-1644-99D0-4F4F8A15CF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244" y="2026675"/>
            <a:ext cx="546100" cy="312057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A68C1F60-DE55-644A-8E39-F33C899B4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236" y="2272725"/>
            <a:ext cx="546100" cy="312057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4701CA6C-9053-1540-B96E-5ED0402F88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354" y="2965603"/>
            <a:ext cx="546100" cy="312057"/>
          </a:xfrm>
          <a:prstGeom prst="rect">
            <a:avLst/>
          </a:prstGeom>
        </p:spPr>
      </p:pic>
      <p:cxnSp>
        <p:nvCxnSpPr>
          <p:cNvPr id="216" name="Curved Connector 215">
            <a:extLst>
              <a:ext uri="{FF2B5EF4-FFF2-40B4-BE49-F238E27FC236}">
                <a16:creationId xmlns:a16="http://schemas.microsoft.com/office/drawing/2014/main" id="{B396B030-5F46-6D49-B879-9A01CABE3561}"/>
              </a:ext>
            </a:extLst>
          </p:cNvPr>
          <p:cNvCxnSpPr>
            <a:cxnSpLocks/>
            <a:stCxn id="7" idx="2"/>
          </p:cNvCxnSpPr>
          <p:nvPr/>
        </p:nvCxnSpPr>
        <p:spPr>
          <a:xfrm rot="10800000" flipV="1">
            <a:off x="2349104" y="2167250"/>
            <a:ext cx="1610778" cy="1632834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extLst>
              <a:ext uri="{FF2B5EF4-FFF2-40B4-BE49-F238E27FC236}">
                <a16:creationId xmlns:a16="http://schemas.microsoft.com/office/drawing/2014/main" id="{BCA9F3AF-9DC1-964D-8299-7CD9A14D2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001" y="2779998"/>
            <a:ext cx="546100" cy="312057"/>
          </a:xfrm>
          <a:prstGeom prst="rect">
            <a:avLst/>
          </a:prstGeom>
        </p:spPr>
      </p:pic>
      <p:cxnSp>
        <p:nvCxnSpPr>
          <p:cNvPr id="218" name="Curved Connector 217">
            <a:extLst>
              <a:ext uri="{FF2B5EF4-FFF2-40B4-BE49-F238E27FC236}">
                <a16:creationId xmlns:a16="http://schemas.microsoft.com/office/drawing/2014/main" id="{2441C76F-44FB-E444-BE16-4B0206499E55}"/>
              </a:ext>
            </a:extLst>
          </p:cNvPr>
          <p:cNvCxnSpPr>
            <a:cxnSpLocks/>
            <a:stCxn id="7" idx="2"/>
            <a:endCxn id="219" idx="0"/>
          </p:cNvCxnSpPr>
          <p:nvPr/>
        </p:nvCxnSpPr>
        <p:spPr>
          <a:xfrm rot="10800000" flipV="1">
            <a:off x="1813844" y="2167249"/>
            <a:ext cx="2146038" cy="41735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2F6CC6C8-94FA-A148-B93E-6A9FC567B286}"/>
              </a:ext>
            </a:extLst>
          </p:cNvPr>
          <p:cNvSpPr txBox="1"/>
          <p:nvPr/>
        </p:nvSpPr>
        <p:spPr>
          <a:xfrm>
            <a:off x="1376278" y="2584603"/>
            <a:ext cx="8751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50" dirty="0"/>
              <a:t>NZ, UK, US, CA, TH, VN, RU, </a:t>
            </a:r>
            <a:r>
              <a:rPr lang="en-AU" sz="1050" dirty="0" err="1"/>
              <a:t>etc</a:t>
            </a:r>
            <a:r>
              <a:rPr lang="en-AU" sz="1050" dirty="0"/>
              <a:t> </a:t>
            </a:r>
            <a:r>
              <a:rPr lang="en-AU" sz="1050" dirty="0" err="1"/>
              <a:t>etc</a:t>
            </a:r>
            <a:endParaRPr lang="en-AU" sz="1050" dirty="0"/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5E521C88-77E0-A342-91B4-5AE0255CC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227" y="2206207"/>
            <a:ext cx="546100" cy="312057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11C308F6-C805-EB40-94C2-61426DFB5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138" y="2068675"/>
            <a:ext cx="546100" cy="312057"/>
          </a:xfrm>
          <a:prstGeom prst="rect">
            <a:avLst/>
          </a:prstGeom>
        </p:spPr>
      </p:pic>
      <p:sp>
        <p:nvSpPr>
          <p:cNvPr id="225" name="Oval 224">
            <a:extLst>
              <a:ext uri="{FF2B5EF4-FFF2-40B4-BE49-F238E27FC236}">
                <a16:creationId xmlns:a16="http://schemas.microsoft.com/office/drawing/2014/main" id="{C1E7C072-136E-7449-AA17-07D5DF4BA14F}"/>
              </a:ext>
            </a:extLst>
          </p:cNvPr>
          <p:cNvSpPr/>
          <p:nvPr/>
        </p:nvSpPr>
        <p:spPr>
          <a:xfrm rot="20591784">
            <a:off x="1320789" y="4003590"/>
            <a:ext cx="7370675" cy="2120542"/>
          </a:xfrm>
          <a:prstGeom prst="ellipse">
            <a:avLst/>
          </a:prstGeom>
          <a:solidFill>
            <a:schemeClr val="accent6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D47CA3-380A-EB43-961D-982927023B94}"/>
              </a:ext>
            </a:extLst>
          </p:cNvPr>
          <p:cNvSpPr/>
          <p:nvPr/>
        </p:nvSpPr>
        <p:spPr>
          <a:xfrm>
            <a:off x="3959882" y="1710050"/>
            <a:ext cx="136766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Key </a:t>
            </a:r>
          </a:p>
          <a:p>
            <a:pPr algn="ctr"/>
            <a:r>
              <a:rPr lang="en-US" sz="1600" dirty="0"/>
              <a:t>exchange</a:t>
            </a:r>
          </a:p>
        </p:txBody>
      </p:sp>
      <p:cxnSp>
        <p:nvCxnSpPr>
          <p:cNvPr id="226" name="Curved Connector 225">
            <a:extLst>
              <a:ext uri="{FF2B5EF4-FFF2-40B4-BE49-F238E27FC236}">
                <a16:creationId xmlns:a16="http://schemas.microsoft.com/office/drawing/2014/main" id="{F6A5D3CD-CAD8-7245-8851-AE832ACB0037}"/>
              </a:ext>
            </a:extLst>
          </p:cNvPr>
          <p:cNvCxnSpPr>
            <a:cxnSpLocks/>
            <a:stCxn id="7" idx="2"/>
            <a:endCxn id="189" idx="0"/>
          </p:cNvCxnSpPr>
          <p:nvPr/>
        </p:nvCxnSpPr>
        <p:spPr>
          <a:xfrm rot="10800000" flipV="1">
            <a:off x="3490244" y="2167249"/>
            <a:ext cx="469638" cy="109014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>
            <a:extLst>
              <a:ext uri="{FF2B5EF4-FFF2-40B4-BE49-F238E27FC236}">
                <a16:creationId xmlns:a16="http://schemas.microsoft.com/office/drawing/2014/main" id="{312F9CFA-847D-1941-9883-D241434CA3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676" y="2619923"/>
            <a:ext cx="546100" cy="312057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9FBA779A-653C-3944-84DD-13CD2CD511BD}"/>
              </a:ext>
            </a:extLst>
          </p:cNvPr>
          <p:cNvSpPr txBox="1"/>
          <p:nvPr/>
        </p:nvSpPr>
        <p:spPr>
          <a:xfrm>
            <a:off x="279078" y="1120413"/>
            <a:ext cx="848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There will be many separate ledgers – perhaps one per FTA or per multilateral framework (</a:t>
            </a:r>
            <a:r>
              <a:rPr lang="en-AU" b="1" i="1" dirty="0" err="1">
                <a:solidFill>
                  <a:schemeClr val="accent2">
                    <a:lumMod val="75000"/>
                  </a:schemeClr>
                </a:solidFill>
              </a:rPr>
              <a:t>eg</a:t>
            </a:r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 ASEAN).  But consistent standards will permit interoperability.</a:t>
            </a:r>
          </a:p>
        </p:txBody>
      </p:sp>
    </p:spTree>
    <p:extLst>
      <p:ext uri="{BB962C8B-B14F-4D97-AF65-F5344CB8AC3E}">
        <p14:creationId xmlns:p14="http://schemas.microsoft.com/office/powerpoint/2010/main" val="34737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5FADEC-C75E-4619-8E9A-FD79FFF3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6" y="665258"/>
            <a:ext cx="8451209" cy="492443"/>
          </a:xfrm>
        </p:spPr>
        <p:txBody>
          <a:bodyPr/>
          <a:lstStyle/>
          <a:p>
            <a:r>
              <a:rPr lang="en-US" dirty="0">
                <a:cs typeface="Arial"/>
              </a:rPr>
              <a:t>The layered data exchange model</a:t>
            </a:r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FBA779A-653C-3944-84DD-13CD2CD511BD}"/>
              </a:ext>
            </a:extLst>
          </p:cNvPr>
          <p:cNvSpPr txBox="1"/>
          <p:nvPr/>
        </p:nvSpPr>
        <p:spPr>
          <a:xfrm>
            <a:off x="492874" y="1120460"/>
            <a:ext cx="848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Documents remain in-country, only minimal data is on-chain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CF3E3E-C0AB-8842-AE5F-58B718F6DB9E}"/>
              </a:ext>
            </a:extLst>
          </p:cNvPr>
          <p:cNvGrpSpPr/>
          <p:nvPr/>
        </p:nvGrpSpPr>
        <p:grpSpPr>
          <a:xfrm>
            <a:off x="87046" y="1472540"/>
            <a:ext cx="8903829" cy="5245608"/>
            <a:chOff x="87046" y="199087"/>
            <a:chExt cx="8966620" cy="6519061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9BAEFD5-36E9-EC48-B7AB-57DB27B2A537}"/>
                </a:ext>
              </a:extLst>
            </p:cNvPr>
            <p:cNvSpPr/>
            <p:nvPr/>
          </p:nvSpPr>
          <p:spPr>
            <a:xfrm>
              <a:off x="1911138" y="411002"/>
              <a:ext cx="1649896" cy="113111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algn="ctr"/>
              <a:r>
                <a:rPr lang="en-US" sz="1050" b="1" dirty="0">
                  <a:solidFill>
                    <a:schemeClr val="accent2">
                      <a:lumMod val="50000"/>
                    </a:schemeClr>
                  </a:solidFill>
                </a:rPr>
                <a:t>On Chain Message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4AFBE1A-9585-C846-8C42-E87C9409DAE4}"/>
                </a:ext>
              </a:extLst>
            </p:cNvPr>
            <p:cNvSpPr txBox="1"/>
            <p:nvPr/>
          </p:nvSpPr>
          <p:spPr>
            <a:xfrm>
              <a:off x="2333456" y="919168"/>
              <a:ext cx="755335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Subject</a:t>
              </a:r>
            </a:p>
            <a:p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Object</a:t>
              </a:r>
            </a:p>
            <a:p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Predicate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B2344CA-1E85-B942-8492-D4D127CE940D}"/>
                </a:ext>
              </a:extLst>
            </p:cNvPr>
            <p:cNvCxnSpPr>
              <a:cxnSpLocks/>
            </p:cNvCxnSpPr>
            <p:nvPr/>
          </p:nvCxnSpPr>
          <p:spPr>
            <a:xfrm>
              <a:off x="2037986" y="719114"/>
              <a:ext cx="1423657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48F7692-24E0-1249-8BA0-81BC6E950942}"/>
                </a:ext>
              </a:extLst>
            </p:cNvPr>
            <p:cNvSpPr txBox="1"/>
            <p:nvPr/>
          </p:nvSpPr>
          <p:spPr>
            <a:xfrm>
              <a:off x="3859206" y="199087"/>
              <a:ext cx="4873447" cy="4154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 uniquely identified entity in accordance with the edi3 identity specification</a:t>
              </a:r>
            </a:p>
            <a:p>
              <a:r>
                <a:rPr lang="en-US" sz="1000" dirty="0" err="1"/>
                <a:t>eg</a:t>
              </a:r>
              <a:r>
                <a:rPr lang="en-US" sz="1000" dirty="0"/>
                <a:t> : chamber.com.au:certificateOfOrigin:123456789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FBD6898-7062-784B-B3B8-AB2EDCB4A133}"/>
                </a:ext>
              </a:extLst>
            </p:cNvPr>
            <p:cNvSpPr txBox="1"/>
            <p:nvPr/>
          </p:nvSpPr>
          <p:spPr>
            <a:xfrm>
              <a:off x="3859206" y="719114"/>
              <a:ext cx="4873449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 multi-hash of the linked data payload that holds the detailed data</a:t>
              </a:r>
            </a:p>
            <a:p>
              <a:r>
                <a:rPr lang="en-US" sz="1000" dirty="0" err="1"/>
                <a:t>eg</a:t>
              </a:r>
              <a:r>
                <a:rPr lang="en-US" sz="1000" dirty="0"/>
                <a:t> : EiCcvAfD+ZFyWDajqipYHKICkZiqQgudmbwOEx2fPiy+Rw==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502BACC-F243-2D4E-82CA-FB199B59E4AE}"/>
                </a:ext>
              </a:extLst>
            </p:cNvPr>
            <p:cNvSpPr txBox="1"/>
            <p:nvPr/>
          </p:nvSpPr>
          <p:spPr>
            <a:xfrm>
              <a:off x="3859206" y="1229228"/>
              <a:ext cx="4873448" cy="400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The event that triggered the message in edi3 dictionary JSON-LD lexicon</a:t>
              </a:r>
            </a:p>
            <a:p>
              <a:r>
                <a:rPr lang="en-US" sz="1000" dirty="0" err="1"/>
                <a:t>eg</a:t>
              </a:r>
              <a:r>
                <a:rPr lang="en-US" sz="1000" dirty="0"/>
                <a:t> : dictionary.edi3.org/regulatory/</a:t>
              </a:r>
              <a:r>
                <a:rPr lang="en-US" sz="1000" dirty="0" err="1"/>
                <a:t>certificateOfOrigin.status.acquitted</a:t>
              </a:r>
              <a:endParaRPr lang="en-US" sz="10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D65C6F5-6601-3742-B6D2-213C5B1E8BC2}"/>
                </a:ext>
              </a:extLst>
            </p:cNvPr>
            <p:cNvSpPr/>
            <p:nvPr/>
          </p:nvSpPr>
          <p:spPr>
            <a:xfrm>
              <a:off x="1924262" y="2262993"/>
              <a:ext cx="1649895" cy="103367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 algn="ctr"/>
              <a:r>
                <a:rPr lang="en-US" sz="1050" b="1" dirty="0">
                  <a:solidFill>
                    <a:schemeClr val="accent2">
                      <a:lumMod val="50000"/>
                    </a:schemeClr>
                  </a:solidFill>
                </a:rPr>
                <a:t>Linked Data Payload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47CE57B-8F95-FE4A-B9B3-24362BBA3FE1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flipH="1">
              <a:off x="3062690" y="406836"/>
              <a:ext cx="796516" cy="61702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9A638C4-BEB5-5E49-B272-A6E479512BD6}"/>
                </a:ext>
              </a:extLst>
            </p:cNvPr>
            <p:cNvCxnSpPr>
              <a:cxnSpLocks/>
              <a:stCxn id="109" idx="1"/>
            </p:cNvCxnSpPr>
            <p:nvPr/>
          </p:nvCxnSpPr>
          <p:spPr>
            <a:xfrm flipH="1">
              <a:off x="2973384" y="919169"/>
              <a:ext cx="885822" cy="277916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5EFC510-325D-D543-BECF-20D56A914310}"/>
                </a:ext>
              </a:extLst>
            </p:cNvPr>
            <p:cNvCxnSpPr>
              <a:cxnSpLocks/>
              <a:stCxn id="110" idx="1"/>
            </p:cNvCxnSpPr>
            <p:nvPr/>
          </p:nvCxnSpPr>
          <p:spPr>
            <a:xfrm flipH="1" flipV="1">
              <a:off x="3114440" y="1383194"/>
              <a:ext cx="744766" cy="4608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79">
              <a:extLst>
                <a:ext uri="{FF2B5EF4-FFF2-40B4-BE49-F238E27FC236}">
                  <a16:creationId xmlns:a16="http://schemas.microsoft.com/office/drawing/2014/main" id="{1A1176F7-4342-094F-A986-30190102B6E1}"/>
                </a:ext>
              </a:extLst>
            </p:cNvPr>
            <p:cNvCxnSpPr>
              <a:cxnSpLocks/>
              <a:stCxn id="106" idx="1"/>
            </p:cNvCxnSpPr>
            <p:nvPr/>
          </p:nvCxnSpPr>
          <p:spPr>
            <a:xfrm rot="10800000" flipV="1">
              <a:off x="2153900" y="1207708"/>
              <a:ext cx="179557" cy="1064811"/>
            </a:xfrm>
            <a:prstGeom prst="bentConnector2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029BC03-93A0-DD44-85AD-E76D08634F41}"/>
                </a:ext>
              </a:extLst>
            </p:cNvPr>
            <p:cNvGrpSpPr/>
            <p:nvPr/>
          </p:nvGrpSpPr>
          <p:grpSpPr>
            <a:xfrm>
              <a:off x="2202559" y="2586159"/>
              <a:ext cx="1093300" cy="578127"/>
              <a:chOff x="3992222" y="3028122"/>
              <a:chExt cx="1093300" cy="578127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426EDD6-C1A3-9842-9BB5-F12EB9120B6C}"/>
                  </a:ext>
                </a:extLst>
              </p:cNvPr>
              <p:cNvSpPr/>
              <p:nvPr/>
            </p:nvSpPr>
            <p:spPr>
              <a:xfrm>
                <a:off x="4412976" y="3180523"/>
                <a:ext cx="218661" cy="18884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9235277-0FFC-8E40-B859-AC5E66FD9194}"/>
                  </a:ext>
                </a:extLst>
              </p:cNvPr>
              <p:cNvSpPr/>
              <p:nvPr/>
            </p:nvSpPr>
            <p:spPr>
              <a:xfrm>
                <a:off x="4731025" y="3417405"/>
                <a:ext cx="218661" cy="18884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318FBD8-88B6-7E48-BCB6-CBE46E5B04F4}"/>
                  </a:ext>
                </a:extLst>
              </p:cNvPr>
              <p:cNvSpPr/>
              <p:nvPr/>
            </p:nvSpPr>
            <p:spPr>
              <a:xfrm>
                <a:off x="4866861" y="3028122"/>
                <a:ext cx="218661" cy="18884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9A7192F-9205-3A4C-9CC6-8837349002FC}"/>
                  </a:ext>
                </a:extLst>
              </p:cNvPr>
              <p:cNvSpPr/>
              <p:nvPr/>
            </p:nvSpPr>
            <p:spPr>
              <a:xfrm>
                <a:off x="3992222" y="3321328"/>
                <a:ext cx="218661" cy="18884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B6BD31B6-6B97-FF42-8F08-65636F45E0C9}"/>
                  </a:ext>
                </a:extLst>
              </p:cNvPr>
              <p:cNvCxnSpPr>
                <a:cxnSpLocks/>
                <a:stCxn id="117" idx="7"/>
                <a:endCxn id="119" idx="2"/>
              </p:cNvCxnSpPr>
              <p:nvPr/>
            </p:nvCxnSpPr>
            <p:spPr>
              <a:xfrm flipV="1">
                <a:off x="4599615" y="3122544"/>
                <a:ext cx="267246" cy="85635"/>
              </a:xfrm>
              <a:prstGeom prst="straightConnector1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F9EDBDE-6277-F54E-8147-0C32496FA379}"/>
                  </a:ext>
                </a:extLst>
              </p:cNvPr>
              <p:cNvCxnSpPr>
                <a:cxnSpLocks/>
                <a:stCxn id="117" idx="5"/>
                <a:endCxn id="118" idx="1"/>
              </p:cNvCxnSpPr>
              <p:nvPr/>
            </p:nvCxnSpPr>
            <p:spPr>
              <a:xfrm>
                <a:off x="4599615" y="3341711"/>
                <a:ext cx="163432" cy="103350"/>
              </a:xfrm>
              <a:prstGeom prst="straightConnector1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B4188B7-42B6-934C-BF2A-CBDDEFF2ADC3}"/>
                  </a:ext>
                </a:extLst>
              </p:cNvPr>
              <p:cNvCxnSpPr>
                <a:cxnSpLocks/>
                <a:stCxn id="117" idx="2"/>
                <a:endCxn id="120" idx="7"/>
              </p:cNvCxnSpPr>
              <p:nvPr/>
            </p:nvCxnSpPr>
            <p:spPr>
              <a:xfrm flipH="1">
                <a:off x="4178861" y="3274945"/>
                <a:ext cx="234115" cy="74039"/>
              </a:xfrm>
              <a:prstGeom prst="straightConnector1">
                <a:avLst/>
              </a:prstGeom>
              <a:ln w="19050"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1DAEC00-069F-B64C-9EF9-40ABD832EAF2}"/>
                </a:ext>
              </a:extLst>
            </p:cNvPr>
            <p:cNvSpPr txBox="1"/>
            <p:nvPr/>
          </p:nvSpPr>
          <p:spPr>
            <a:xfrm>
              <a:off x="3841403" y="1993491"/>
              <a:ext cx="4873447" cy="1477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All data is JSON-LD in accordance with the dictionary.edi3.org lexicon. All links to objects are notarized with a multi-hash.</a:t>
              </a:r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  <a:p>
              <a:endParaRPr lang="en-US" sz="1000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BAB8706-0303-D84B-B026-637B1DA57F50}"/>
                </a:ext>
              </a:extLst>
            </p:cNvPr>
            <p:cNvSpPr/>
            <p:nvPr/>
          </p:nvSpPr>
          <p:spPr>
            <a:xfrm>
              <a:off x="5212777" y="2498003"/>
              <a:ext cx="924768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coo:</a:t>
              </a:r>
            </a:p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123456789</a:t>
              </a: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7DEEFDE6-1DB9-7442-9597-1CDF383D99E7}"/>
                </a:ext>
              </a:extLst>
            </p:cNvPr>
            <p:cNvSpPr/>
            <p:nvPr/>
          </p:nvSpPr>
          <p:spPr>
            <a:xfrm>
              <a:off x="3918012" y="2581015"/>
              <a:ext cx="873157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 err="1">
                  <a:solidFill>
                    <a:schemeClr val="accent2">
                      <a:lumMod val="50000"/>
                    </a:schemeClr>
                  </a:solidFill>
                </a:rPr>
                <a:t>abn</a:t>
              </a:r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: 1122334</a:t>
              </a: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6E90846-AB52-1645-B044-D93AF96A7A6C}"/>
                </a:ext>
              </a:extLst>
            </p:cNvPr>
            <p:cNvSpPr/>
            <p:nvPr/>
          </p:nvSpPr>
          <p:spPr>
            <a:xfrm>
              <a:off x="5982713" y="2994296"/>
              <a:ext cx="1078867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Pdf:</a:t>
              </a:r>
            </a:p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887765</a:t>
              </a: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4093221-50D7-E04E-B9E3-4B5C4F93CEAE}"/>
                </a:ext>
              </a:extLst>
            </p:cNvPr>
            <p:cNvSpPr/>
            <p:nvPr/>
          </p:nvSpPr>
          <p:spPr>
            <a:xfrm>
              <a:off x="7392058" y="2390250"/>
              <a:ext cx="1078867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consignment:</a:t>
              </a:r>
            </a:p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99887766</a:t>
              </a: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288A5C74-0724-2541-B975-B6C44E8DD645}"/>
                </a:ext>
              </a:extLst>
            </p:cNvPr>
            <p:cNvCxnSpPr>
              <a:cxnSpLocks/>
              <a:stCxn id="209" idx="2"/>
              <a:endCxn id="215" idx="6"/>
            </p:cNvCxnSpPr>
            <p:nvPr/>
          </p:nvCxnSpPr>
          <p:spPr>
            <a:xfrm flipH="1">
              <a:off x="4791169" y="2709759"/>
              <a:ext cx="421608" cy="83012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F6FA8E2-C975-BE4B-8807-EDE394079DB2}"/>
                </a:ext>
              </a:extLst>
            </p:cNvPr>
            <p:cNvSpPr txBox="1"/>
            <p:nvPr/>
          </p:nvSpPr>
          <p:spPr>
            <a:xfrm>
              <a:off x="4615582" y="2453653"/>
              <a:ext cx="52450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Issued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FA44215-1193-8D41-9D62-C741CBE408D7}"/>
                </a:ext>
              </a:extLst>
            </p:cNvPr>
            <p:cNvCxnSpPr>
              <a:cxnSpLocks/>
              <a:stCxn id="209" idx="5"/>
              <a:endCxn id="222" idx="1"/>
            </p:cNvCxnSpPr>
            <p:nvPr/>
          </p:nvCxnSpPr>
          <p:spPr>
            <a:xfrm>
              <a:off x="6002116" y="2859492"/>
              <a:ext cx="138593" cy="196826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163EA414-D742-E04F-B511-6CF46D0BD70F}"/>
                </a:ext>
              </a:extLst>
            </p:cNvPr>
            <p:cNvCxnSpPr>
              <a:cxnSpLocks/>
              <a:stCxn id="209" idx="7"/>
              <a:endCxn id="223" idx="2"/>
            </p:cNvCxnSpPr>
            <p:nvPr/>
          </p:nvCxnSpPr>
          <p:spPr>
            <a:xfrm>
              <a:off x="6002116" y="2560025"/>
              <a:ext cx="1389942" cy="41981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EF916CA-7CC1-B240-9282-E983ED38E60F}"/>
                </a:ext>
              </a:extLst>
            </p:cNvPr>
            <p:cNvSpPr txBox="1"/>
            <p:nvPr/>
          </p:nvSpPr>
          <p:spPr>
            <a:xfrm>
              <a:off x="6414975" y="2366488"/>
              <a:ext cx="607859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Shipped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F06826F2-9CA1-FF46-8431-E23E7B273038}"/>
                </a:ext>
              </a:extLst>
            </p:cNvPr>
            <p:cNvSpPr txBox="1"/>
            <p:nvPr/>
          </p:nvSpPr>
          <p:spPr>
            <a:xfrm>
              <a:off x="4720521" y="2802617"/>
              <a:ext cx="58862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certified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81005F5-F4A1-4E40-8E11-D9D62AFEB16B}"/>
                </a:ext>
              </a:extLst>
            </p:cNvPr>
            <p:cNvSpPr/>
            <p:nvPr/>
          </p:nvSpPr>
          <p:spPr>
            <a:xfrm>
              <a:off x="7417538" y="2941531"/>
              <a:ext cx="1078867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invoice:</a:t>
              </a:r>
            </a:p>
            <a:p>
              <a:pPr algn="ctr"/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887765</a:t>
              </a: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E659AEC0-AABB-4D4B-A0D0-61C7BCFACE77}"/>
                </a:ext>
              </a:extLst>
            </p:cNvPr>
            <p:cNvCxnSpPr>
              <a:cxnSpLocks/>
              <a:endCxn id="234" idx="1"/>
            </p:cNvCxnSpPr>
            <p:nvPr/>
          </p:nvCxnSpPr>
          <p:spPr>
            <a:xfrm>
              <a:off x="6137545" y="2699874"/>
              <a:ext cx="1437989" cy="30367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7C6F657-A89F-BC47-986E-A816BDAF5723}"/>
                </a:ext>
              </a:extLst>
            </p:cNvPr>
            <p:cNvSpPr txBox="1"/>
            <p:nvPr/>
          </p:nvSpPr>
          <p:spPr>
            <a:xfrm>
              <a:off x="6849336" y="2660800"/>
              <a:ext cx="49885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goods</a:t>
              </a: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CC21024-76F6-6448-8646-8951E2C93C53}"/>
                </a:ext>
              </a:extLst>
            </p:cNvPr>
            <p:cNvSpPr/>
            <p:nvPr/>
          </p:nvSpPr>
          <p:spPr>
            <a:xfrm>
              <a:off x="4480884" y="3024257"/>
              <a:ext cx="873157" cy="42351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sz="900" dirty="0" err="1">
                  <a:solidFill>
                    <a:schemeClr val="accent2">
                      <a:lumMod val="50000"/>
                    </a:schemeClr>
                  </a:solidFill>
                </a:rPr>
                <a:t>jwt</a:t>
              </a:r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: ab445g24</a:t>
              </a:r>
            </a:p>
          </p:txBody>
        </p: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22DAA4D6-3777-7540-8FAA-C32A628BA10D}"/>
                </a:ext>
              </a:extLst>
            </p:cNvPr>
            <p:cNvCxnSpPr>
              <a:cxnSpLocks/>
              <a:stCxn id="209" idx="3"/>
              <a:endCxn id="237" idx="7"/>
            </p:cNvCxnSpPr>
            <p:nvPr/>
          </p:nvCxnSpPr>
          <p:spPr>
            <a:xfrm flipH="1">
              <a:off x="5226170" y="2859492"/>
              <a:ext cx="122036" cy="22678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3AB9048D-F794-0941-BA54-DA9685789993}"/>
                </a:ext>
              </a:extLst>
            </p:cNvPr>
            <p:cNvSpPr txBox="1"/>
            <p:nvPr/>
          </p:nvSpPr>
          <p:spPr>
            <a:xfrm>
              <a:off x="6057578" y="2780593"/>
              <a:ext cx="69121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2">
                      <a:lumMod val="50000"/>
                    </a:schemeClr>
                  </a:solidFill>
                </a:rPr>
                <a:t>document</a:t>
              </a: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3557D29-FF1F-CB46-812A-C1308F5D18F1}"/>
                </a:ext>
              </a:extLst>
            </p:cNvPr>
            <p:cNvCxnSpPr>
              <a:cxnSpLocks/>
            </p:cNvCxnSpPr>
            <p:nvPr/>
          </p:nvCxnSpPr>
          <p:spPr>
            <a:xfrm>
              <a:off x="377925" y="1846420"/>
              <a:ext cx="8656745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EA8E4D5-EA67-D240-AC3B-F022F01A391D}"/>
                </a:ext>
              </a:extLst>
            </p:cNvPr>
            <p:cNvCxnSpPr>
              <a:cxnSpLocks/>
            </p:cNvCxnSpPr>
            <p:nvPr/>
          </p:nvCxnSpPr>
          <p:spPr>
            <a:xfrm>
              <a:off x="438218" y="3655620"/>
              <a:ext cx="8397669" cy="8697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A27BD9B-3F61-4849-8C85-0EAD947676EB}"/>
                </a:ext>
              </a:extLst>
            </p:cNvPr>
            <p:cNvSpPr txBox="1"/>
            <p:nvPr/>
          </p:nvSpPr>
          <p:spPr>
            <a:xfrm>
              <a:off x="112306" y="302583"/>
              <a:ext cx="1352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Channel layer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E775ADD3-18CC-C049-B65B-3C8B4806D9C3}"/>
                </a:ext>
              </a:extLst>
            </p:cNvPr>
            <p:cNvSpPr txBox="1"/>
            <p:nvPr/>
          </p:nvSpPr>
          <p:spPr>
            <a:xfrm>
              <a:off x="109130" y="631559"/>
              <a:ext cx="172141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All countries on the channel see the message, whether they are the recipient or not. However, multiple isolated channels are supported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CE93E89A-F43F-7247-ADBB-35CC3BA249EC}"/>
                </a:ext>
              </a:extLst>
            </p:cNvPr>
            <p:cNvSpPr txBox="1"/>
            <p:nvPr/>
          </p:nvSpPr>
          <p:spPr>
            <a:xfrm>
              <a:off x="87675" y="2008080"/>
              <a:ext cx="1647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Linked-data layer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313685F-2F80-2440-AE3F-435FE0BB5778}"/>
                </a:ext>
              </a:extLst>
            </p:cNvPr>
            <p:cNvSpPr txBox="1"/>
            <p:nvPr/>
          </p:nvSpPr>
          <p:spPr>
            <a:xfrm>
              <a:off x="100435" y="2272520"/>
              <a:ext cx="1727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Maintained in send country repository and accessible only to the recipient country of the corresponding ICL message. If you got the ICL message you can get the linked data.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9084F45-92B7-3F46-9828-31EB6B13510F}"/>
                </a:ext>
              </a:extLst>
            </p:cNvPr>
            <p:cNvSpPr txBox="1"/>
            <p:nvPr/>
          </p:nvSpPr>
          <p:spPr>
            <a:xfrm>
              <a:off x="87047" y="3751317"/>
              <a:ext cx="1647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Object layer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EF4C1DF-B41D-4B4E-846B-256A0BD64574}"/>
                </a:ext>
              </a:extLst>
            </p:cNvPr>
            <p:cNvSpPr txBox="1"/>
            <p:nvPr/>
          </p:nvSpPr>
          <p:spPr>
            <a:xfrm>
              <a:off x="87046" y="4014578"/>
              <a:ext cx="21862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Maintained in any repository accessible to sending country and made available to recipient country only if there is a matching access policy. You can get the linked object if the policy says you can</a:t>
              </a:r>
            </a:p>
          </p:txBody>
        </p: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0752545-D847-1C47-BA16-F1502ED11706}"/>
                </a:ext>
              </a:extLst>
            </p:cNvPr>
            <p:cNvCxnSpPr>
              <a:cxnSpLocks/>
            </p:cNvCxnSpPr>
            <p:nvPr/>
          </p:nvCxnSpPr>
          <p:spPr>
            <a:xfrm>
              <a:off x="414200" y="5346808"/>
              <a:ext cx="86204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Folded Corner 248">
              <a:extLst>
                <a:ext uri="{FF2B5EF4-FFF2-40B4-BE49-F238E27FC236}">
                  <a16:creationId xmlns:a16="http://schemas.microsoft.com/office/drawing/2014/main" id="{6647DB27-E4AA-AD4D-A47C-A80E8D01E137}"/>
                </a:ext>
              </a:extLst>
            </p:cNvPr>
            <p:cNvSpPr/>
            <p:nvPr/>
          </p:nvSpPr>
          <p:spPr>
            <a:xfrm>
              <a:off x="5865773" y="3953275"/>
              <a:ext cx="892933" cy="1067046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0" name="Folded Corner 249">
              <a:extLst>
                <a:ext uri="{FF2B5EF4-FFF2-40B4-BE49-F238E27FC236}">
                  <a16:creationId xmlns:a16="http://schemas.microsoft.com/office/drawing/2014/main" id="{618762D6-1A21-4A44-836E-39BE18A51521}"/>
                </a:ext>
              </a:extLst>
            </p:cNvPr>
            <p:cNvSpPr/>
            <p:nvPr/>
          </p:nvSpPr>
          <p:spPr>
            <a:xfrm>
              <a:off x="7575534" y="3959929"/>
              <a:ext cx="892933" cy="1052138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7E3CFE78-D72E-4940-8CCE-D19A3C6F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1490" y="4028724"/>
              <a:ext cx="208334" cy="208334"/>
            </a:xfrm>
            <a:prstGeom prst="rect">
              <a:avLst/>
            </a:prstGeom>
          </p:spPr>
        </p:pic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198648E-4562-4F4E-B87F-CDDEA1998884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81" y="4334170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D892594-9451-F040-9640-4B88698C02B7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80" y="4426328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50746693-7AAF-2243-8F4C-F4A2E19EF459}"/>
                </a:ext>
              </a:extLst>
            </p:cNvPr>
            <p:cNvSpPr txBox="1"/>
            <p:nvPr/>
          </p:nvSpPr>
          <p:spPr>
            <a:xfrm>
              <a:off x="5821538" y="3968182"/>
              <a:ext cx="768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Certificate of Origin</a:t>
              </a: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7B23430-B0DB-BC45-A81F-0225E14E115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79" y="4524065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DCFAF81-8382-3046-BC82-B3383B83DE20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78" y="4621802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0C35897B-64D4-134F-A171-C62533BC937F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77" y="4719539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47A6682A-3C40-6248-B3BE-010C59C8B671}"/>
                </a:ext>
              </a:extLst>
            </p:cNvPr>
            <p:cNvCxnSpPr>
              <a:cxnSpLocks/>
            </p:cNvCxnSpPr>
            <p:nvPr/>
          </p:nvCxnSpPr>
          <p:spPr>
            <a:xfrm>
              <a:off x="5973776" y="4817276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2DDA0DE5-E21A-EF42-80F0-29663044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3827" y="4904233"/>
              <a:ext cx="227664" cy="297357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06305803-D170-104C-9953-44184E554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1906" y="4885360"/>
              <a:ext cx="227664" cy="297357"/>
            </a:xfrm>
            <a:prstGeom prst="rect">
              <a:avLst/>
            </a:prstGeom>
          </p:spPr>
        </p:pic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D1AE833-942C-E84A-954C-4A475B531A38}"/>
                </a:ext>
              </a:extLst>
            </p:cNvPr>
            <p:cNvSpPr txBox="1"/>
            <p:nvPr/>
          </p:nvSpPr>
          <p:spPr>
            <a:xfrm>
              <a:off x="7572613" y="3973309"/>
              <a:ext cx="76871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Invoice</a:t>
              </a:r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56368790-527C-DD46-B103-68ACFB19B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4670" y="4019330"/>
              <a:ext cx="208334" cy="208334"/>
            </a:xfrm>
            <a:prstGeom prst="rect">
              <a:avLst/>
            </a:prstGeom>
          </p:spPr>
        </p:pic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4653C02-8CC1-A74F-A9E6-E7BCCD9A1DA1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9" y="4268854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CB0EBDB9-93B6-B344-A97F-9BFF5F357994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8" y="4361012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8698ABD-10E8-B34D-B628-FA6086E31FB5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7" y="4458749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AA46A3C-A16A-3C4F-915D-06431FA6566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6" y="4556486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427B95A-C78D-7047-89E4-EF4F44EF3A6A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5" y="4654223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FF98762-C2FC-164B-855E-035EF9D6C696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74" y="4751960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Folded Corner 268">
              <a:extLst>
                <a:ext uri="{FF2B5EF4-FFF2-40B4-BE49-F238E27FC236}">
                  <a16:creationId xmlns:a16="http://schemas.microsoft.com/office/drawing/2014/main" id="{C5A5C620-CC64-2747-B6D4-5395C2F74AEA}"/>
                </a:ext>
              </a:extLst>
            </p:cNvPr>
            <p:cNvSpPr/>
            <p:nvPr/>
          </p:nvSpPr>
          <p:spPr>
            <a:xfrm>
              <a:off x="4649981" y="3953275"/>
              <a:ext cx="892933" cy="1067046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96F659DE-E429-8946-B4FE-A7FF84C2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253" y="4840590"/>
              <a:ext cx="386896" cy="386896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48958EB-9101-3147-A58F-8A08B79409B8}"/>
                </a:ext>
              </a:extLst>
            </p:cNvPr>
            <p:cNvSpPr txBox="1"/>
            <p:nvPr/>
          </p:nvSpPr>
          <p:spPr>
            <a:xfrm>
              <a:off x="4636173" y="4058379"/>
              <a:ext cx="9067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{“</a:t>
              </a:r>
              <a:r>
                <a:rPr lang="en-US" sz="600" dirty="0" err="1"/>
                <a:t>CoO</a:t>
              </a:r>
              <a:r>
                <a:rPr lang="en-US" sz="600" dirty="0"/>
                <a:t>”:{</a:t>
              </a:r>
            </a:p>
            <a:p>
              <a:r>
                <a:rPr lang="en-US" sz="600" dirty="0"/>
                <a:t>   “id”:”12345..9”,</a:t>
              </a:r>
            </a:p>
            <a:p>
              <a:r>
                <a:rPr lang="en-US" sz="600" dirty="0"/>
                <a:t>   “</a:t>
              </a:r>
              <a:r>
                <a:rPr lang="en-US" sz="600" dirty="0" err="1"/>
                <a:t>issuer”:”ACCI</a:t>
              </a:r>
              <a:r>
                <a:rPr lang="en-US" sz="600" dirty="0"/>
                <a:t>”,</a:t>
              </a:r>
            </a:p>
            <a:p>
              <a:r>
                <a:rPr lang="en-US" sz="600" dirty="0"/>
                <a:t>   “consignee”:”..”,</a:t>
              </a:r>
            </a:p>
            <a:p>
              <a:r>
                <a:rPr lang="en-US" sz="600" dirty="0"/>
                <a:t>   “consignor”:”..”</a:t>
              </a:r>
            </a:p>
            <a:p>
              <a:r>
                <a:rPr lang="en-US" sz="600" dirty="0"/>
                <a:t>   etc..</a:t>
              </a:r>
            </a:p>
            <a:p>
              <a:endParaRPr lang="en-US" sz="600" dirty="0"/>
            </a:p>
          </p:txBody>
        </p:sp>
        <p:sp>
          <p:nvSpPr>
            <p:cNvPr id="272" name="Folded Corner 271">
              <a:extLst>
                <a:ext uri="{FF2B5EF4-FFF2-40B4-BE49-F238E27FC236}">
                  <a16:creationId xmlns:a16="http://schemas.microsoft.com/office/drawing/2014/main" id="{FDAF3D9D-A947-7040-8A9A-C0C22562502F}"/>
                </a:ext>
              </a:extLst>
            </p:cNvPr>
            <p:cNvSpPr/>
            <p:nvPr/>
          </p:nvSpPr>
          <p:spPr>
            <a:xfrm>
              <a:off x="3022080" y="3968610"/>
              <a:ext cx="892933" cy="1067046"/>
            </a:xfrm>
            <a:prstGeom prst="foldedCorner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EC976296-8CFA-5145-B10A-F9760F9C5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4001" y="4865516"/>
              <a:ext cx="386896" cy="386896"/>
            </a:xfrm>
            <a:prstGeom prst="rect">
              <a:avLst/>
            </a:prstGeom>
          </p:spPr>
        </p:pic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47CD774F-690A-954D-81F4-90066E856E5D}"/>
                </a:ext>
              </a:extLst>
            </p:cNvPr>
            <p:cNvSpPr txBox="1"/>
            <p:nvPr/>
          </p:nvSpPr>
          <p:spPr>
            <a:xfrm>
              <a:off x="3008272" y="4000611"/>
              <a:ext cx="90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Token</a:t>
              </a:r>
            </a:p>
            <a:p>
              <a:endParaRPr lang="en-US" sz="800" dirty="0"/>
            </a:p>
            <a:p>
              <a:r>
                <a:rPr lang="en-US" sz="800" dirty="0"/>
                <a:t>  Subject</a:t>
              </a:r>
            </a:p>
            <a:p>
              <a:r>
                <a:rPr lang="en-US" sz="800" dirty="0"/>
                <a:t>  Claim</a:t>
              </a:r>
            </a:p>
            <a:p>
              <a:r>
                <a:rPr lang="en-US" sz="800" dirty="0"/>
                <a:t>  Authority</a:t>
              </a:r>
            </a:p>
            <a:p>
              <a:endParaRPr lang="en-US" sz="800" dirty="0"/>
            </a:p>
          </p:txBody>
        </p:sp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9F6787D6-96BF-F14E-ACD7-861D60A39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225" y="4817276"/>
              <a:ext cx="488012" cy="488012"/>
            </a:xfrm>
            <a:prstGeom prst="rect">
              <a:avLst/>
            </a:prstGeom>
          </p:spPr>
        </p:pic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9C82BBD-BD4D-B440-8F95-B9ECBE3C4450}"/>
                </a:ext>
              </a:extLst>
            </p:cNvPr>
            <p:cNvCxnSpPr>
              <a:cxnSpLocks/>
            </p:cNvCxnSpPr>
            <p:nvPr/>
          </p:nvCxnSpPr>
          <p:spPr>
            <a:xfrm>
              <a:off x="3185212" y="4220609"/>
              <a:ext cx="566667" cy="7055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9184553C-7CB1-DE48-BF1F-3C66B36A61CD}"/>
                </a:ext>
              </a:extLst>
            </p:cNvPr>
            <p:cNvCxnSpPr>
              <a:cxnSpLocks/>
              <a:stCxn id="222" idx="4"/>
              <a:endCxn id="249" idx="0"/>
            </p:cNvCxnSpPr>
            <p:nvPr/>
          </p:nvCxnSpPr>
          <p:spPr>
            <a:xfrm flipH="1">
              <a:off x="6312240" y="3417807"/>
              <a:ext cx="209907" cy="535468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7A23B427-EFB2-9848-8084-C4F176812358}"/>
                </a:ext>
              </a:extLst>
            </p:cNvPr>
            <p:cNvCxnSpPr>
              <a:cxnSpLocks/>
              <a:stCxn id="209" idx="4"/>
              <a:endCxn id="269" idx="0"/>
            </p:cNvCxnSpPr>
            <p:nvPr/>
          </p:nvCxnSpPr>
          <p:spPr>
            <a:xfrm flipH="1">
              <a:off x="5096448" y="2921514"/>
              <a:ext cx="578713" cy="1031761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E49CCB1-71E7-004E-8316-034FA735CF3F}"/>
                </a:ext>
              </a:extLst>
            </p:cNvPr>
            <p:cNvCxnSpPr>
              <a:cxnSpLocks/>
              <a:stCxn id="234" idx="4"/>
              <a:endCxn id="250" idx="0"/>
            </p:cNvCxnSpPr>
            <p:nvPr/>
          </p:nvCxnSpPr>
          <p:spPr>
            <a:xfrm>
              <a:off x="7956972" y="3365042"/>
              <a:ext cx="65029" cy="594887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09152790-78D6-F84A-925C-95005497DF68}"/>
                </a:ext>
              </a:extLst>
            </p:cNvPr>
            <p:cNvCxnSpPr>
              <a:cxnSpLocks/>
              <a:stCxn id="237" idx="3"/>
              <a:endCxn id="272" idx="0"/>
            </p:cNvCxnSpPr>
            <p:nvPr/>
          </p:nvCxnSpPr>
          <p:spPr>
            <a:xfrm flipH="1">
              <a:off x="3468547" y="3385746"/>
              <a:ext cx="1140208" cy="582864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BF01CF3-DB57-4C4D-8379-6ACC5C86AC34}"/>
                </a:ext>
              </a:extLst>
            </p:cNvPr>
            <p:cNvSpPr txBox="1"/>
            <p:nvPr/>
          </p:nvSpPr>
          <p:spPr>
            <a:xfrm>
              <a:off x="112306" y="5437292"/>
              <a:ext cx="25110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Commercial Ecosystem</a:t>
              </a:r>
            </a:p>
          </p:txBody>
        </p:sp>
        <p:sp>
          <p:nvSpPr>
            <p:cNvPr id="282" name="Process 281">
              <a:extLst>
                <a:ext uri="{FF2B5EF4-FFF2-40B4-BE49-F238E27FC236}">
                  <a16:creationId xmlns:a16="http://schemas.microsoft.com/office/drawing/2014/main" id="{E677E116-E263-F542-8342-3B5C339329A8}"/>
                </a:ext>
              </a:extLst>
            </p:cNvPr>
            <p:cNvSpPr/>
            <p:nvPr/>
          </p:nvSpPr>
          <p:spPr>
            <a:xfrm>
              <a:off x="3434243" y="5696924"/>
              <a:ext cx="1134015" cy="726937"/>
            </a:xfrm>
            <a:prstGeom prst="flowChartProcess">
              <a:avLst/>
            </a:prstGeom>
            <a:solidFill>
              <a:srgbClr val="D8C7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2">
                      <a:lumMod val="50000"/>
                    </a:schemeClr>
                  </a:solidFill>
                </a:rPr>
                <a:t>Claims Provider</a:t>
              </a:r>
            </a:p>
          </p:txBody>
        </p:sp>
        <p:cxnSp>
          <p:nvCxnSpPr>
            <p:cNvPr id="283" name="Straight Arrow Connector 79">
              <a:extLst>
                <a:ext uri="{FF2B5EF4-FFF2-40B4-BE49-F238E27FC236}">
                  <a16:creationId xmlns:a16="http://schemas.microsoft.com/office/drawing/2014/main" id="{476369B5-BF00-9D41-822C-467562B826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430478" y="4901432"/>
              <a:ext cx="1069993" cy="518899"/>
            </a:xfrm>
            <a:prstGeom prst="bentConnector3">
              <a:avLst>
                <a:gd name="adj1" fmla="val -160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Process 283">
              <a:extLst>
                <a:ext uri="{FF2B5EF4-FFF2-40B4-BE49-F238E27FC236}">
                  <a16:creationId xmlns:a16="http://schemas.microsoft.com/office/drawing/2014/main" id="{55A1C0DB-A2BD-204A-8551-44AD7464CF68}"/>
                </a:ext>
              </a:extLst>
            </p:cNvPr>
            <p:cNvSpPr/>
            <p:nvPr/>
          </p:nvSpPr>
          <p:spPr>
            <a:xfrm>
              <a:off x="4460118" y="5838228"/>
              <a:ext cx="225830" cy="130804"/>
            </a:xfrm>
            <a:prstGeom prst="flowChartProcess">
              <a:avLst/>
            </a:prstGeom>
            <a:solidFill>
              <a:srgbClr val="D8C7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85" name="Process 284">
              <a:extLst>
                <a:ext uri="{FF2B5EF4-FFF2-40B4-BE49-F238E27FC236}">
                  <a16:creationId xmlns:a16="http://schemas.microsoft.com/office/drawing/2014/main" id="{1DE85573-9543-0D4E-A0F9-F5EFA7F42203}"/>
                </a:ext>
              </a:extLst>
            </p:cNvPr>
            <p:cNvSpPr/>
            <p:nvPr/>
          </p:nvSpPr>
          <p:spPr>
            <a:xfrm>
              <a:off x="4469574" y="6153229"/>
              <a:ext cx="225830" cy="130804"/>
            </a:xfrm>
            <a:prstGeom prst="flowChartProcess">
              <a:avLst/>
            </a:prstGeom>
            <a:solidFill>
              <a:srgbClr val="D8C7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D891014-CC69-2249-BF8B-8F254629FAF6}"/>
                </a:ext>
              </a:extLst>
            </p:cNvPr>
            <p:cNvSpPr txBox="1"/>
            <p:nvPr/>
          </p:nvSpPr>
          <p:spPr>
            <a:xfrm>
              <a:off x="112307" y="5735635"/>
              <a:ext cx="2022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An ecosystem of other government and commercial services such as claims providers (provenance, authenticity, </a:t>
              </a:r>
              <a:r>
                <a:rPr lang="en-US" sz="900" dirty="0" err="1"/>
                <a:t>etc</a:t>
              </a:r>
              <a:r>
                <a:rPr lang="en-US" sz="900" dirty="0"/>
                <a:t>).  </a:t>
              </a:r>
            </a:p>
          </p:txBody>
        </p: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6652F643-A039-DE4E-9637-01EE5FF6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2920" y="3429613"/>
              <a:ext cx="234704" cy="234704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065BE4B8-7801-B44C-8D47-D5EFF5657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5073" y="3408876"/>
              <a:ext cx="234704" cy="234704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B12A6878-B513-EA4D-A101-0CEE66AC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3795" y="3401853"/>
              <a:ext cx="234704" cy="234704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CA80117D-EE8E-C243-ABD9-C96B5FAB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5849" y="3451136"/>
              <a:ext cx="234704" cy="234704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02E0CD77-E3DC-2349-ACB6-CA1DBEA7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6365" y="5700177"/>
              <a:ext cx="414046" cy="414046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A9E29AC4-3486-4A4B-9294-C4C2E7A4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2540" y="6009815"/>
              <a:ext cx="414046" cy="414046"/>
            </a:xfrm>
            <a:prstGeom prst="rect">
              <a:avLst/>
            </a:prstGeom>
          </p:spPr>
        </p:pic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1AFD8FB2-8599-A348-8E11-C790FC7C9CC6}"/>
                </a:ext>
              </a:extLst>
            </p:cNvPr>
            <p:cNvSpPr txBox="1"/>
            <p:nvPr/>
          </p:nvSpPr>
          <p:spPr>
            <a:xfrm>
              <a:off x="7413305" y="6110857"/>
              <a:ext cx="10086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Relying party</a:t>
              </a:r>
            </a:p>
          </p:txBody>
        </p: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B96DE033-C0DF-D343-BB5B-F535D2766157}"/>
                </a:ext>
              </a:extLst>
            </p:cNvPr>
            <p:cNvCxnSpPr>
              <a:cxnSpLocks/>
              <a:stCxn id="292" idx="1"/>
              <a:endCxn id="285" idx="3"/>
            </p:cNvCxnSpPr>
            <p:nvPr/>
          </p:nvCxnSpPr>
          <p:spPr>
            <a:xfrm flipH="1">
              <a:off x="4695404" y="6216838"/>
              <a:ext cx="2347136" cy="1793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993F5FBE-F69E-FF43-83F9-D75F2A4BE060}"/>
                </a:ext>
              </a:extLst>
            </p:cNvPr>
            <p:cNvSpPr txBox="1"/>
            <p:nvPr/>
          </p:nvSpPr>
          <p:spPr>
            <a:xfrm>
              <a:off x="5128936" y="6197263"/>
              <a:ext cx="13195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Verify Token / info</a:t>
              </a:r>
            </a:p>
          </p:txBody>
        </p: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B759087-9EAC-A447-9EDC-BFB53961AF36}"/>
                </a:ext>
              </a:extLst>
            </p:cNvPr>
            <p:cNvCxnSpPr>
              <a:cxnSpLocks/>
              <a:stCxn id="291" idx="1"/>
              <a:endCxn id="284" idx="3"/>
            </p:cNvCxnSpPr>
            <p:nvPr/>
          </p:nvCxnSpPr>
          <p:spPr>
            <a:xfrm flipH="1" flipV="1">
              <a:off x="4685948" y="5903630"/>
              <a:ext cx="1720417" cy="357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3C627FAC-E01D-4847-984C-25C04FE89647}"/>
                </a:ext>
              </a:extLst>
            </p:cNvPr>
            <p:cNvSpPr txBox="1"/>
            <p:nvPr/>
          </p:nvSpPr>
          <p:spPr>
            <a:xfrm>
              <a:off x="4934337" y="5665893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Authorise</a:t>
              </a:r>
              <a:r>
                <a:rPr lang="en-US" sz="1050" dirty="0"/>
                <a:t> claim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34705699-8C45-084E-A916-FAB3398D7CFB}"/>
                </a:ext>
              </a:extLst>
            </p:cNvPr>
            <p:cNvSpPr txBox="1"/>
            <p:nvPr/>
          </p:nvSpPr>
          <p:spPr>
            <a:xfrm>
              <a:off x="6856539" y="5723991"/>
              <a:ext cx="7425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Claimant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81E23CB-0AD2-C442-9035-266A5F37AA19}"/>
                </a:ext>
              </a:extLst>
            </p:cNvPr>
            <p:cNvSpPr txBox="1"/>
            <p:nvPr/>
          </p:nvSpPr>
          <p:spPr>
            <a:xfrm>
              <a:off x="2062479" y="694210"/>
              <a:ext cx="13019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2">
                      <a:lumMod val="50000"/>
                    </a:schemeClr>
                  </a:solidFill>
                </a:rPr>
                <a:t>Sender :  Receiver</a:t>
              </a:r>
            </a:p>
          </p:txBody>
        </p:sp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4A68751E-AF9A-C742-A233-EA3B31221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2532" y="5853369"/>
              <a:ext cx="414046" cy="414046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47CDDB7C-A4D5-754A-82F4-4BFD865210BA}"/>
                </a:ext>
              </a:extLst>
            </p:cNvPr>
            <p:cNvSpPr txBox="1"/>
            <p:nvPr/>
          </p:nvSpPr>
          <p:spPr>
            <a:xfrm>
              <a:off x="2333456" y="6273856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Authority</a:t>
              </a:r>
            </a:p>
          </p:txBody>
        </p: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508AEFF5-60CE-D54F-9EDE-BDCBA663A447}"/>
                </a:ext>
              </a:extLst>
            </p:cNvPr>
            <p:cNvCxnSpPr>
              <a:cxnSpLocks/>
              <a:stCxn id="300" idx="3"/>
              <a:endCxn id="282" idx="1"/>
            </p:cNvCxnSpPr>
            <p:nvPr/>
          </p:nvCxnSpPr>
          <p:spPr>
            <a:xfrm>
              <a:off x="2916578" y="6060392"/>
              <a:ext cx="517665" cy="1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Process 302">
              <a:extLst>
                <a:ext uri="{FF2B5EF4-FFF2-40B4-BE49-F238E27FC236}">
                  <a16:creationId xmlns:a16="http://schemas.microsoft.com/office/drawing/2014/main" id="{5AD40CFE-2E38-E84A-8680-E5CE4C8DEA12}"/>
                </a:ext>
              </a:extLst>
            </p:cNvPr>
            <p:cNvSpPr/>
            <p:nvPr/>
          </p:nvSpPr>
          <p:spPr>
            <a:xfrm>
              <a:off x="175204" y="1740375"/>
              <a:ext cx="1370491" cy="1856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G2G Channel API</a:t>
              </a:r>
            </a:p>
          </p:txBody>
        </p:sp>
        <p:sp>
          <p:nvSpPr>
            <p:cNvPr id="304" name="Process 303">
              <a:extLst>
                <a:ext uri="{FF2B5EF4-FFF2-40B4-BE49-F238E27FC236}">
                  <a16:creationId xmlns:a16="http://schemas.microsoft.com/office/drawing/2014/main" id="{655E606A-0607-7A47-9BD4-7DABF0E7D520}"/>
                </a:ext>
              </a:extLst>
            </p:cNvPr>
            <p:cNvSpPr/>
            <p:nvPr/>
          </p:nvSpPr>
          <p:spPr>
            <a:xfrm>
              <a:off x="175204" y="3515601"/>
              <a:ext cx="1370491" cy="1856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B2G Message API</a:t>
              </a:r>
            </a:p>
          </p:txBody>
        </p:sp>
        <p:sp>
          <p:nvSpPr>
            <p:cNvPr id="305" name="Process 304">
              <a:extLst>
                <a:ext uri="{FF2B5EF4-FFF2-40B4-BE49-F238E27FC236}">
                  <a16:creationId xmlns:a16="http://schemas.microsoft.com/office/drawing/2014/main" id="{C1928E04-281F-3F41-B802-2C300A10515A}"/>
                </a:ext>
              </a:extLst>
            </p:cNvPr>
            <p:cNvSpPr/>
            <p:nvPr/>
          </p:nvSpPr>
          <p:spPr>
            <a:xfrm>
              <a:off x="175204" y="5219475"/>
              <a:ext cx="1444431" cy="17162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B2B Token API</a:t>
              </a:r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5BD63FDD-AEC6-F94D-A3F9-A64C65EAF7C6}"/>
                </a:ext>
              </a:extLst>
            </p:cNvPr>
            <p:cNvCxnSpPr>
              <a:cxnSpLocks/>
            </p:cNvCxnSpPr>
            <p:nvPr/>
          </p:nvCxnSpPr>
          <p:spPr>
            <a:xfrm>
              <a:off x="7114793" y="3751317"/>
              <a:ext cx="32905" cy="1501095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74E1E97A-3EC5-4141-8277-CE2B848E49D9}"/>
                </a:ext>
              </a:extLst>
            </p:cNvPr>
            <p:cNvSpPr txBox="1"/>
            <p:nvPr/>
          </p:nvSpPr>
          <p:spPr>
            <a:xfrm rot="16200000">
              <a:off x="6738109" y="4415983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Access Policy 1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6A54A504-D2A8-1945-9D5D-C7595AFB8B84}"/>
                </a:ext>
              </a:extLst>
            </p:cNvPr>
            <p:cNvSpPr txBox="1"/>
            <p:nvPr/>
          </p:nvSpPr>
          <p:spPr>
            <a:xfrm rot="16200000">
              <a:off x="6345404" y="4429363"/>
              <a:ext cx="11737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Access Policy 2</a:t>
              </a:r>
            </a:p>
          </p:txBody>
        </p:sp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37B8552C-59BB-F845-A8D8-49143FEF9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8599" y="1645432"/>
              <a:ext cx="234704" cy="234704"/>
            </a:xfrm>
            <a:prstGeom prst="rect">
              <a:avLst/>
            </a:prstGeom>
          </p:spPr>
        </p:pic>
        <p:sp>
          <p:nvSpPr>
            <p:cNvPr id="310" name="Process 309">
              <a:extLst>
                <a:ext uri="{FF2B5EF4-FFF2-40B4-BE49-F238E27FC236}">
                  <a16:creationId xmlns:a16="http://schemas.microsoft.com/office/drawing/2014/main" id="{41808714-5C97-3F40-A8E4-CEC0B0D6AC59}"/>
                </a:ext>
              </a:extLst>
            </p:cNvPr>
            <p:cNvSpPr/>
            <p:nvPr/>
          </p:nvSpPr>
          <p:spPr>
            <a:xfrm rot="5400000">
              <a:off x="8275590" y="856911"/>
              <a:ext cx="1370491" cy="185660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On Chain</a:t>
              </a:r>
            </a:p>
          </p:txBody>
        </p:sp>
        <p:sp>
          <p:nvSpPr>
            <p:cNvPr id="311" name="Process 310">
              <a:extLst>
                <a:ext uri="{FF2B5EF4-FFF2-40B4-BE49-F238E27FC236}">
                  <a16:creationId xmlns:a16="http://schemas.microsoft.com/office/drawing/2014/main" id="{B0DA2886-37FE-324F-86B3-102CF6059A25}"/>
                </a:ext>
              </a:extLst>
            </p:cNvPr>
            <p:cNvSpPr/>
            <p:nvPr/>
          </p:nvSpPr>
          <p:spPr>
            <a:xfrm rot="5400000">
              <a:off x="7375813" y="3516703"/>
              <a:ext cx="3158182" cy="17380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Pegged side tree </a:t>
              </a:r>
            </a:p>
          </p:txBody>
        </p:sp>
        <p:sp>
          <p:nvSpPr>
            <p:cNvPr id="312" name="Process 311">
              <a:extLst>
                <a:ext uri="{FF2B5EF4-FFF2-40B4-BE49-F238E27FC236}">
                  <a16:creationId xmlns:a16="http://schemas.microsoft.com/office/drawing/2014/main" id="{D656F46A-AB59-1D42-825D-41EC3794D431}"/>
                </a:ext>
              </a:extLst>
            </p:cNvPr>
            <p:cNvSpPr/>
            <p:nvPr/>
          </p:nvSpPr>
          <p:spPr>
            <a:xfrm rot="5400000">
              <a:off x="8353979" y="6021695"/>
              <a:ext cx="1207248" cy="18565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Open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4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687432" y="2636912"/>
            <a:ext cx="7484967" cy="886397"/>
          </a:xfrm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</a:rPr>
              <a:t>The other side of the coin</a:t>
            </a:r>
            <a:br>
              <a:rPr lang="en-AU" sz="4400" dirty="0">
                <a:solidFill>
                  <a:schemeClr val="bg1"/>
                </a:solidFill>
              </a:rPr>
            </a:br>
            <a:r>
              <a:rPr lang="en-AU" sz="2800" i="1" dirty="0">
                <a:solidFill>
                  <a:schemeClr val="bg1"/>
                </a:solidFill>
              </a:rPr>
              <a:t>IGL for import compliance</a:t>
            </a:r>
            <a:endParaRPr lang="en-AU" sz="44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9BEAC-126C-B74F-B7EF-AE261FF02285}"/>
              </a:ext>
            </a:extLst>
          </p:cNvPr>
          <p:cNvSpPr txBox="1"/>
          <p:nvPr/>
        </p:nvSpPr>
        <p:spPr>
          <a:xfrm>
            <a:off x="94593" y="2112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7918147" cy="492443"/>
          </a:xfrm>
        </p:spPr>
        <p:txBody>
          <a:bodyPr/>
          <a:lstStyle/>
          <a:p>
            <a:r>
              <a:rPr lang="en-US" dirty="0"/>
              <a:t>Import Compliance Today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553C23-48A0-C740-A1C4-D0F0BDFE1FC1}"/>
              </a:ext>
            </a:extLst>
          </p:cNvPr>
          <p:cNvGrpSpPr/>
          <p:nvPr/>
        </p:nvGrpSpPr>
        <p:grpSpPr>
          <a:xfrm>
            <a:off x="4366201" y="1336004"/>
            <a:ext cx="4491991" cy="2376264"/>
            <a:chOff x="4366201" y="1336004"/>
            <a:chExt cx="4491991" cy="237626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410D748-C566-DD4C-AE0C-C28BF733D759}"/>
                </a:ext>
              </a:extLst>
            </p:cNvPr>
            <p:cNvSpPr/>
            <p:nvPr/>
          </p:nvSpPr>
          <p:spPr>
            <a:xfrm>
              <a:off x="4366201" y="1336004"/>
              <a:ext cx="4392488" cy="237626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770AB59-50C2-7340-8877-71B4467E1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241" y="2396379"/>
              <a:ext cx="422727" cy="4320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E18E327-6836-6247-9069-D7A0318E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8289" y="1408012"/>
              <a:ext cx="730989" cy="75345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FD4AC91-4AC5-DA4D-A1F5-65F68A182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4633" y="2396379"/>
              <a:ext cx="486072" cy="50101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8F40FC-208F-E649-9120-0608B5B0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0377" y="2468387"/>
              <a:ext cx="367173" cy="37087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EBCC948-9336-2648-AE7E-21475282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4513" y="2396379"/>
              <a:ext cx="437335" cy="414169"/>
            </a:xfrm>
            <a:prstGeom prst="rect">
              <a:avLst/>
            </a:prstGeom>
          </p:spPr>
        </p:pic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1D805975-C23A-1C4D-B885-AE569469B9E3}"/>
                </a:ext>
              </a:extLst>
            </p:cNvPr>
            <p:cNvSpPr/>
            <p:nvPr/>
          </p:nvSpPr>
          <p:spPr>
            <a:xfrm>
              <a:off x="5374313" y="2540395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B12046-937C-4C4D-9765-516363DE13C1}"/>
                </a:ext>
              </a:extLst>
            </p:cNvPr>
            <p:cNvSpPr txBox="1"/>
            <p:nvPr/>
          </p:nvSpPr>
          <p:spPr>
            <a:xfrm>
              <a:off x="4438209" y="2324371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ADB3843-2E51-4245-A6B8-161C73C3C59E}"/>
                </a:ext>
              </a:extLst>
            </p:cNvPr>
            <p:cNvSpPr txBox="1"/>
            <p:nvPr/>
          </p:nvSpPr>
          <p:spPr>
            <a:xfrm>
              <a:off x="5878369" y="290043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?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E9C6D1F-1E4C-3C42-B418-6223C9D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4273" y="2972443"/>
              <a:ext cx="526906" cy="50405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47CC3C-18A2-3F48-AE94-7C0B5F1B3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8449" y="2972443"/>
              <a:ext cx="454898" cy="4351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092D10-0F22-7243-9176-CA31D4C5FA17}"/>
                </a:ext>
              </a:extLst>
            </p:cNvPr>
            <p:cNvSpPr txBox="1"/>
            <p:nvPr/>
          </p:nvSpPr>
          <p:spPr>
            <a:xfrm>
              <a:off x="4510217" y="2108347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Exporter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2900AD-3D0A-9547-BEBC-75A7BF8A5431}"/>
                </a:ext>
              </a:extLst>
            </p:cNvPr>
            <p:cNvSpPr txBox="1"/>
            <p:nvPr/>
          </p:nvSpPr>
          <p:spPr>
            <a:xfrm>
              <a:off x="4870257" y="3404491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Invoice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0CDFF65-9612-D645-8639-9BD003773181}"/>
                </a:ext>
              </a:extLst>
            </p:cNvPr>
            <p:cNvSpPr txBox="1"/>
            <p:nvPr/>
          </p:nvSpPr>
          <p:spPr>
            <a:xfrm>
              <a:off x="6454433" y="3404491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invoice</a:t>
              </a:r>
              <a:endParaRPr lang="en-AU" sz="14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2BF743-6417-D942-A27C-E48A4E6F4B8A}"/>
                </a:ext>
              </a:extLst>
            </p:cNvPr>
            <p:cNvSpPr txBox="1"/>
            <p:nvPr/>
          </p:nvSpPr>
          <p:spPr>
            <a:xfrm>
              <a:off x="5734353" y="2180355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Importer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668BBAE-F093-A641-8ED1-CB6F380E941E}"/>
                </a:ext>
              </a:extLst>
            </p:cNvPr>
            <p:cNvSpPr txBox="1"/>
            <p:nvPr/>
          </p:nvSpPr>
          <p:spPr>
            <a:xfrm>
              <a:off x="7030497" y="2180355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Agent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29CD0F4-675C-B149-B5F1-E350D549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7603" y="3064196"/>
              <a:ext cx="376361" cy="36004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3D61F74-93DF-F546-B001-7D7B5D7E4BB9}"/>
                </a:ext>
              </a:extLst>
            </p:cNvPr>
            <p:cNvSpPr txBox="1"/>
            <p:nvPr/>
          </p:nvSpPr>
          <p:spPr>
            <a:xfrm>
              <a:off x="8038609" y="340449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Entry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24FB9DD-0E12-144C-81F8-832A6342E8A2}"/>
                </a:ext>
              </a:extLst>
            </p:cNvPr>
            <p:cNvSpPr txBox="1"/>
            <p:nvPr/>
          </p:nvSpPr>
          <p:spPr>
            <a:xfrm>
              <a:off x="7966601" y="2108347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Customs</a:t>
              </a:r>
              <a:endParaRPr lang="en-AU" sz="1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D80784-3F27-6345-B277-11E9C76665F5}"/>
                </a:ext>
              </a:extLst>
            </p:cNvPr>
            <p:cNvSpPr txBox="1"/>
            <p:nvPr/>
          </p:nvSpPr>
          <p:spPr>
            <a:xfrm>
              <a:off x="5806361" y="1480020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>
                  <a:solidFill>
                    <a:srgbClr val="FF0000"/>
                  </a:solidFill>
                </a:rPr>
                <a:t>??</a:t>
              </a:r>
              <a:endParaRPr lang="en-AU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5" name="Rounded Rectangular Callout 74">
              <a:extLst>
                <a:ext uri="{FF2B5EF4-FFF2-40B4-BE49-F238E27FC236}">
                  <a16:creationId xmlns:a16="http://schemas.microsoft.com/office/drawing/2014/main" id="{BBFEF18E-C69A-824B-BC6F-48CE36CC8C1F}"/>
                </a:ext>
              </a:extLst>
            </p:cNvPr>
            <p:cNvSpPr/>
            <p:nvPr/>
          </p:nvSpPr>
          <p:spPr>
            <a:xfrm>
              <a:off x="6526441" y="1480019"/>
              <a:ext cx="2088232" cy="448887"/>
            </a:xfrm>
            <a:prstGeom prst="wedgeRoundRectCallout">
              <a:avLst>
                <a:gd name="adj1" fmla="val 35227"/>
                <a:gd name="adj2" fmla="val 9853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/>
                  </a:solidFill>
                </a:rPr>
                <a:t>What’s really in the box and who packed it?</a:t>
              </a:r>
            </a:p>
          </p:txBody>
        </p: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324D7393-1278-8448-9DAD-F7CF92F0C9B6}"/>
                </a:ext>
              </a:extLst>
            </p:cNvPr>
            <p:cNvSpPr/>
            <p:nvPr/>
          </p:nvSpPr>
          <p:spPr>
            <a:xfrm>
              <a:off x="6526441" y="2540395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51CC6B37-42F6-764D-8B5E-0C8374C7F656}"/>
                </a:ext>
              </a:extLst>
            </p:cNvPr>
            <p:cNvSpPr/>
            <p:nvPr/>
          </p:nvSpPr>
          <p:spPr>
            <a:xfrm>
              <a:off x="7750577" y="2540395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6C6A498-63DC-9644-BE0A-74F6285D4192}"/>
                </a:ext>
              </a:extLst>
            </p:cNvPr>
            <p:cNvSpPr txBox="1"/>
            <p:nvPr/>
          </p:nvSpPr>
          <p:spPr>
            <a:xfrm>
              <a:off x="7318529" y="290043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?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92C7A8D-2CC7-8F4F-86D1-150E1653A17F}"/>
                </a:ext>
              </a:extLst>
            </p:cNvPr>
            <p:cNvCxnSpPr/>
            <p:nvPr/>
          </p:nvCxnSpPr>
          <p:spPr>
            <a:xfrm>
              <a:off x="5662345" y="3116459"/>
              <a:ext cx="792088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88C19D7-CF75-1F42-8D10-27C1AF17B234}"/>
                </a:ext>
              </a:extLst>
            </p:cNvPr>
            <p:cNvCxnSpPr/>
            <p:nvPr/>
          </p:nvCxnSpPr>
          <p:spPr>
            <a:xfrm>
              <a:off x="7174513" y="3116459"/>
              <a:ext cx="792088" cy="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924730F-65EC-D543-BC63-F5940A048109}"/>
                </a:ext>
              </a:extLst>
            </p:cNvPr>
            <p:cNvSpPr txBox="1"/>
            <p:nvPr/>
          </p:nvSpPr>
          <p:spPr>
            <a:xfrm>
              <a:off x="5590337" y="3188467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tampering</a:t>
              </a:r>
              <a:endParaRPr lang="en-AU" sz="1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DC6D1E-7E11-7046-A19C-1D19E6F2BD09}"/>
                </a:ext>
              </a:extLst>
            </p:cNvPr>
            <p:cNvSpPr txBox="1"/>
            <p:nvPr/>
          </p:nvSpPr>
          <p:spPr>
            <a:xfrm>
              <a:off x="7030497" y="3188467"/>
              <a:ext cx="1140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Obfuscation</a:t>
              </a:r>
              <a:endParaRPr lang="en-AU" sz="14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3740A4-7252-C940-A9CC-842A91A45507}"/>
                </a:ext>
              </a:extLst>
            </p:cNvPr>
            <p:cNvSpPr txBox="1"/>
            <p:nvPr/>
          </p:nvSpPr>
          <p:spPr>
            <a:xfrm>
              <a:off x="5734353" y="2344116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0BFC74E1-10B0-C64F-B2A5-C136DA425127}"/>
              </a:ext>
            </a:extLst>
          </p:cNvPr>
          <p:cNvSpPr/>
          <p:nvPr/>
        </p:nvSpPr>
        <p:spPr>
          <a:xfrm>
            <a:off x="333753" y="1336004"/>
            <a:ext cx="3888432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20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Unlike </a:t>
            </a: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person movements that have strong identity, regulators must make cargo risk decisions based on minimal information from poorly identified parties.</a:t>
            </a:r>
            <a:endParaRPr lang="en-US" sz="2200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C059040-5B5D-AE44-9F7D-0CDE129505EC}"/>
              </a:ext>
            </a:extLst>
          </p:cNvPr>
          <p:cNvGrpSpPr/>
          <p:nvPr/>
        </p:nvGrpSpPr>
        <p:grpSpPr>
          <a:xfrm>
            <a:off x="518984" y="3978876"/>
            <a:ext cx="8389489" cy="2225979"/>
            <a:chOff x="518984" y="3978876"/>
            <a:chExt cx="8389489" cy="2225979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79426A4-D967-A441-BC73-75273081390C}"/>
                </a:ext>
              </a:extLst>
            </p:cNvPr>
            <p:cNvGrpSpPr/>
            <p:nvPr/>
          </p:nvGrpSpPr>
          <p:grpSpPr>
            <a:xfrm>
              <a:off x="518984" y="3978876"/>
              <a:ext cx="2693773" cy="2187146"/>
              <a:chOff x="518984" y="3978876"/>
              <a:chExt cx="2693773" cy="2187146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1DE7977-6F93-DF4A-A9C4-C50586516C23}"/>
                  </a:ext>
                </a:extLst>
              </p:cNvPr>
              <p:cNvSpPr/>
              <p:nvPr/>
            </p:nvSpPr>
            <p:spPr>
              <a:xfrm>
                <a:off x="518984" y="3978876"/>
                <a:ext cx="2693773" cy="21871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3A588BC-88B6-A34D-BDC3-372F63B214B5}"/>
                  </a:ext>
                </a:extLst>
              </p:cNvPr>
              <p:cNvSpPr txBox="1"/>
              <p:nvPr/>
            </p:nvSpPr>
            <p:spPr>
              <a:xfrm>
                <a:off x="877330" y="3991233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/>
                  <a:t>Import Declaration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97B59D-18E8-BE42-B623-5567B25BBA4E}"/>
                  </a:ext>
                </a:extLst>
              </p:cNvPr>
              <p:cNvSpPr/>
              <p:nvPr/>
            </p:nvSpPr>
            <p:spPr>
              <a:xfrm>
                <a:off x="745525" y="4452552"/>
                <a:ext cx="1009135" cy="5642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AU" sz="1400" dirty="0">
                    <a:solidFill>
                      <a:schemeClr val="tx1"/>
                    </a:solidFill>
                  </a:rPr>
                  <a:t>From ACME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5755535-BA06-F045-A118-DB33D75FAC7C}"/>
                  </a:ext>
                </a:extLst>
              </p:cNvPr>
              <p:cNvSpPr/>
              <p:nvPr/>
            </p:nvSpPr>
            <p:spPr>
              <a:xfrm>
                <a:off x="1972962" y="4444313"/>
                <a:ext cx="1009135" cy="5642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AU" sz="1400" dirty="0">
                    <a:solidFill>
                      <a:schemeClr val="tx1"/>
                    </a:solidFill>
                  </a:rPr>
                  <a:t>To </a:t>
                </a:r>
              </a:p>
              <a:p>
                <a:pPr algn="ctr"/>
                <a:r>
                  <a:rPr lang="en-AU" sz="1400" dirty="0">
                    <a:solidFill>
                      <a:schemeClr val="tx1"/>
                    </a:solidFill>
                  </a:rPr>
                  <a:t>Widget Co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1C4FA18-E834-AB44-A5C5-710CCF453534}"/>
                  </a:ext>
                </a:extLst>
              </p:cNvPr>
              <p:cNvSpPr/>
              <p:nvPr/>
            </p:nvSpPr>
            <p:spPr>
              <a:xfrm>
                <a:off x="749644" y="5210433"/>
                <a:ext cx="2240691" cy="6590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AU" sz="1400" dirty="0">
                    <a:solidFill>
                      <a:schemeClr val="tx1"/>
                    </a:solidFill>
                  </a:rPr>
                  <a:t>Some car parts - $10,000</a:t>
                </a:r>
              </a:p>
              <a:p>
                <a:pPr algn="ctr"/>
                <a:r>
                  <a:rPr lang="en-AU" sz="1400" dirty="0">
                    <a:solidFill>
                      <a:schemeClr val="tx1"/>
                    </a:solidFill>
                  </a:rPr>
                  <a:t>Duty Due = $500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F353D21-7391-524E-97FA-6F2E64F0F46F}"/>
                  </a:ext>
                </a:extLst>
              </p:cNvPr>
              <p:cNvSpPr txBox="1"/>
              <p:nvPr/>
            </p:nvSpPr>
            <p:spPr>
              <a:xfrm>
                <a:off x="1458776" y="4360572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C488CD5-F901-9548-BF46-E6DB9A056F90}"/>
                  </a:ext>
                </a:extLst>
              </p:cNvPr>
              <p:cNvSpPr txBox="1"/>
              <p:nvPr/>
            </p:nvSpPr>
            <p:spPr>
              <a:xfrm>
                <a:off x="2652131" y="4365498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5806DA9-39E4-7543-9CE5-6754FB1DC1B2}"/>
                  </a:ext>
                </a:extLst>
              </p:cNvPr>
              <p:cNvSpPr txBox="1"/>
              <p:nvPr/>
            </p:nvSpPr>
            <p:spPr>
              <a:xfrm>
                <a:off x="1692907" y="5100604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16196BB-6A3E-8846-B5DF-123904BAAF18}"/>
                </a:ext>
              </a:extLst>
            </p:cNvPr>
            <p:cNvSpPr/>
            <p:nvPr/>
          </p:nvSpPr>
          <p:spPr>
            <a:xfrm>
              <a:off x="3635627" y="4315107"/>
              <a:ext cx="5272846" cy="1889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AU" sz="2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Costs &amp; risks:</a:t>
              </a:r>
            </a:p>
            <a:p>
              <a:pPr marL="342900" indent="-34290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AU" sz="2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Revenue leakage of $100M’s/</a:t>
              </a:r>
              <a:r>
                <a:rPr lang="en-AU" sz="2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yr</a:t>
              </a:r>
              <a:r>
                <a:rPr lang="en-AU" sz="2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 if only 1% of duty is un-declared</a:t>
              </a:r>
            </a:p>
            <a:p>
              <a:pPr marL="342900" indent="-34290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AU" sz="2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Most illicit cargo is un-detected. </a:t>
              </a:r>
              <a:endParaRPr lang="en-US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7918147" cy="492443"/>
          </a:xfrm>
        </p:spPr>
        <p:txBody>
          <a:bodyPr/>
          <a:lstStyle/>
          <a:p>
            <a:r>
              <a:rPr lang="en-US" dirty="0"/>
              <a:t>Import Compliance with IGL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48E314-B5C3-0249-A3FF-6A254D19A3CD}"/>
              </a:ext>
            </a:extLst>
          </p:cNvPr>
          <p:cNvSpPr/>
          <p:nvPr/>
        </p:nvSpPr>
        <p:spPr>
          <a:xfrm>
            <a:off x="402352" y="2769735"/>
            <a:ext cx="3888432" cy="2451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Risk decisions made based on strong identity and detailed shipment data.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Based on invoice data, </a:t>
            </a:r>
            <a:r>
              <a:rPr lang="en-AU" sz="22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calculate</a:t>
            </a: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 duty and avoid revenue leakage.  </a:t>
            </a:r>
            <a:endParaRPr lang="en-US" sz="2200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FCF282-E8EF-AD4A-9229-966291B3C727}"/>
              </a:ext>
            </a:extLst>
          </p:cNvPr>
          <p:cNvGrpSpPr/>
          <p:nvPr/>
        </p:nvGrpSpPr>
        <p:grpSpPr>
          <a:xfrm>
            <a:off x="4402735" y="2831456"/>
            <a:ext cx="4426074" cy="2402707"/>
            <a:chOff x="4329130" y="1496642"/>
            <a:chExt cx="4426074" cy="2402707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D7C25B5-9918-F344-9767-65A946C48C24}"/>
                </a:ext>
              </a:extLst>
            </p:cNvPr>
            <p:cNvSpPr/>
            <p:nvPr/>
          </p:nvSpPr>
          <p:spPr>
            <a:xfrm>
              <a:off x="4329130" y="1496642"/>
              <a:ext cx="4392488" cy="237626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F1F26265-4151-6347-99AF-E115C51BFDB7}"/>
                </a:ext>
              </a:extLst>
            </p:cNvPr>
            <p:cNvSpPr/>
            <p:nvPr/>
          </p:nvSpPr>
          <p:spPr>
            <a:xfrm>
              <a:off x="5230917" y="3200763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CFA5AD-82C3-3540-BF8D-AB5921EF1210}"/>
                </a:ext>
              </a:extLst>
            </p:cNvPr>
            <p:cNvSpPr txBox="1"/>
            <p:nvPr/>
          </p:nvSpPr>
          <p:spPr>
            <a:xfrm>
              <a:off x="4473146" y="3544892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Exporter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65F72D-B168-5A4D-964A-92459FF55433}"/>
                </a:ext>
              </a:extLst>
            </p:cNvPr>
            <p:cNvSpPr txBox="1"/>
            <p:nvPr/>
          </p:nvSpPr>
          <p:spPr>
            <a:xfrm>
              <a:off x="5726321" y="2735789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Invoice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A8A9B6-3A25-E248-A9E0-9BBC9D4EFD3E}"/>
                </a:ext>
              </a:extLst>
            </p:cNvPr>
            <p:cNvSpPr txBox="1"/>
            <p:nvPr/>
          </p:nvSpPr>
          <p:spPr>
            <a:xfrm>
              <a:off x="6930659" y="3510574"/>
              <a:ext cx="849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Importer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11530F-B30F-C74E-A48A-1EED9F1EE744}"/>
                </a:ext>
              </a:extLst>
            </p:cNvPr>
            <p:cNvSpPr txBox="1"/>
            <p:nvPr/>
          </p:nvSpPr>
          <p:spPr>
            <a:xfrm>
              <a:off x="6834377" y="2694286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Customs</a:t>
              </a:r>
              <a:endParaRPr lang="en-AU" sz="1400" dirty="0"/>
            </a:p>
          </p:txBody>
        </p:sp>
        <p:sp>
          <p:nvSpPr>
            <p:cNvPr id="98" name="Rounded Rectangular Callout 97">
              <a:extLst>
                <a:ext uri="{FF2B5EF4-FFF2-40B4-BE49-F238E27FC236}">
                  <a16:creationId xmlns:a16="http://schemas.microsoft.com/office/drawing/2014/main" id="{4E60A7A3-C4BE-8E47-8E37-CC4CAFB840BE}"/>
                </a:ext>
              </a:extLst>
            </p:cNvPr>
            <p:cNvSpPr/>
            <p:nvPr/>
          </p:nvSpPr>
          <p:spPr>
            <a:xfrm>
              <a:off x="4859079" y="1576863"/>
              <a:ext cx="3388913" cy="432692"/>
            </a:xfrm>
            <a:prstGeom prst="wedgeRoundRectCallout">
              <a:avLst>
                <a:gd name="adj1" fmla="val 22991"/>
                <a:gd name="adj2" fmla="val 98799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solidFill>
                    <a:schemeClr val="tx1"/>
                  </a:solidFill>
                </a:rPr>
                <a:t>I’ve pre-cleared your shipment </a:t>
              </a:r>
              <a:r>
                <a:rPr lang="en-AU" sz="1400">
                  <a:solidFill>
                    <a:schemeClr val="tx1"/>
                  </a:solidFill>
                </a:rPr>
                <a:t>and calculated duty : </a:t>
              </a:r>
              <a:r>
                <a:rPr lang="en-AU" sz="1400" dirty="0">
                  <a:solidFill>
                    <a:schemeClr val="tx1"/>
                  </a:solidFill>
                </a:rPr>
                <a:t>you owe $550</a:t>
              </a:r>
            </a:p>
          </p:txBody>
        </p:sp>
        <p:sp>
          <p:nvSpPr>
            <p:cNvPr id="99" name="Right Arrow 98">
              <a:extLst>
                <a:ext uri="{FF2B5EF4-FFF2-40B4-BE49-F238E27FC236}">
                  <a16:creationId xmlns:a16="http://schemas.microsoft.com/office/drawing/2014/main" id="{1CFF8AFD-F780-4D45-AE97-09DDED70C81F}"/>
                </a:ext>
              </a:extLst>
            </p:cNvPr>
            <p:cNvSpPr/>
            <p:nvPr/>
          </p:nvSpPr>
          <p:spPr>
            <a:xfrm>
              <a:off x="5348177" y="2318261"/>
              <a:ext cx="1520455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100" name="Right Arrow 99">
              <a:extLst>
                <a:ext uri="{FF2B5EF4-FFF2-40B4-BE49-F238E27FC236}">
                  <a16:creationId xmlns:a16="http://schemas.microsoft.com/office/drawing/2014/main" id="{7CE46684-85AD-C14A-821B-C04FB120E13E}"/>
                </a:ext>
              </a:extLst>
            </p:cNvPr>
            <p:cNvSpPr/>
            <p:nvPr/>
          </p:nvSpPr>
          <p:spPr>
            <a:xfrm>
              <a:off x="6531634" y="3257470"/>
              <a:ext cx="432048" cy="2880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6336696-5100-344C-AEB1-B763EEE206CB}"/>
                </a:ext>
              </a:extLst>
            </p:cNvPr>
            <p:cNvSpPr txBox="1"/>
            <p:nvPr/>
          </p:nvSpPr>
          <p:spPr>
            <a:xfrm>
              <a:off x="4371168" y="2634035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Customs</a:t>
              </a:r>
            </a:p>
          </p:txBody>
        </p:sp>
        <p:sp>
          <p:nvSpPr>
            <p:cNvPr id="102" name="U-Turn Arrow 101">
              <a:extLst>
                <a:ext uri="{FF2B5EF4-FFF2-40B4-BE49-F238E27FC236}">
                  <a16:creationId xmlns:a16="http://schemas.microsoft.com/office/drawing/2014/main" id="{0C85022D-6921-5C4B-82D5-59EEC00EC4DB}"/>
                </a:ext>
              </a:extLst>
            </p:cNvPr>
            <p:cNvSpPr/>
            <p:nvPr/>
          </p:nvSpPr>
          <p:spPr>
            <a:xfrm rot="5400000">
              <a:off x="7485595" y="2573354"/>
              <a:ext cx="1088544" cy="760972"/>
            </a:xfrm>
            <a:prstGeom prst="uturnArrow">
              <a:avLst>
                <a:gd name="adj1" fmla="val 20713"/>
                <a:gd name="adj2" fmla="val 25000"/>
                <a:gd name="adj3" fmla="val 25000"/>
                <a:gd name="adj4" fmla="val 43750"/>
                <a:gd name="adj5" fmla="val 98014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9D3604-554C-C84A-A8AD-546F7B93F779}"/>
                </a:ext>
              </a:extLst>
            </p:cNvPr>
            <p:cNvSpPr txBox="1"/>
            <p:nvPr/>
          </p:nvSpPr>
          <p:spPr>
            <a:xfrm>
              <a:off x="7664841" y="2880457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Declaration</a:t>
              </a:r>
              <a:endParaRPr lang="en-AU" sz="1400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0C17436-18EF-9A40-91BD-433D25BF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7651" y="3496499"/>
              <a:ext cx="515755" cy="38867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0A7C21C-033A-924B-B600-F7AB2B51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604" y="3510675"/>
              <a:ext cx="515755" cy="388674"/>
            </a:xfrm>
            <a:prstGeom prst="rect">
              <a:avLst/>
            </a:prstGeom>
          </p:spPr>
        </p:pic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71D94D2E-5225-874A-A359-529D29205625}"/>
                </a:ext>
              </a:extLst>
            </p:cNvPr>
            <p:cNvSpPr/>
            <p:nvPr/>
          </p:nvSpPr>
          <p:spPr>
            <a:xfrm rot="16200000">
              <a:off x="4703165" y="2884999"/>
              <a:ext cx="227589" cy="27562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D3AA7F4-A8B1-7C44-AB10-846B9A6C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7505" y="3164425"/>
              <a:ext cx="415860" cy="382226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B061AD0-E44E-F34A-A168-A096E03BA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4174" y="3163330"/>
              <a:ext cx="587707" cy="393314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8874531-9748-114F-8AD7-72C07C74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459" y="2999381"/>
              <a:ext cx="637657" cy="657258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D809382-4443-7D46-93FA-B3F01069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6070667" y="2920092"/>
              <a:ext cx="501815" cy="481363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7485121-56B4-A743-9862-CE21E1FD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601" y="2272812"/>
              <a:ext cx="486072" cy="501013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BA314562-5896-174A-A12A-40B608D0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5865" y="2190434"/>
              <a:ext cx="486072" cy="501013"/>
            </a:xfrm>
            <a:prstGeom prst="rect">
              <a:avLst/>
            </a:prstGeom>
          </p:spPr>
        </p:pic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E8C8DF-50A4-6844-BA41-6A290523A044}"/>
              </a:ext>
            </a:extLst>
          </p:cNvPr>
          <p:cNvSpPr/>
          <p:nvPr/>
        </p:nvSpPr>
        <p:spPr>
          <a:xfrm>
            <a:off x="370287" y="1320731"/>
            <a:ext cx="8773713" cy="1180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Because regulators can get detailed consignment information with strong entity identification before the goods have even left the foreign port, we can re-think the future operating model for imports. </a:t>
            </a:r>
            <a:endParaRPr lang="en-US" sz="2200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2972868-85FA-1F4C-8EC8-593BE05EAA80}"/>
              </a:ext>
            </a:extLst>
          </p:cNvPr>
          <p:cNvSpPr/>
          <p:nvPr/>
        </p:nvSpPr>
        <p:spPr>
          <a:xfrm>
            <a:off x="402352" y="5425289"/>
            <a:ext cx="8441729" cy="808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Savings from automation, improved targeting of interventions, significant revenue compliance.</a:t>
            </a:r>
            <a:endParaRPr lang="en-US" sz="2200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687432" y="2636912"/>
            <a:ext cx="7484967" cy="886397"/>
          </a:xfrm>
        </p:spPr>
        <p:txBody>
          <a:bodyPr/>
          <a:lstStyle/>
          <a:p>
            <a:r>
              <a:rPr lang="en-AU" sz="4400" dirty="0">
                <a:solidFill>
                  <a:schemeClr val="bg1"/>
                </a:solidFill>
              </a:rPr>
              <a:t>Recent Developments</a:t>
            </a:r>
            <a:br>
              <a:rPr lang="en-AU" sz="4400" dirty="0">
                <a:solidFill>
                  <a:schemeClr val="bg1"/>
                </a:solidFill>
              </a:rPr>
            </a:br>
            <a:r>
              <a:rPr lang="en-AU" sz="2800" i="1" dirty="0">
                <a:solidFill>
                  <a:schemeClr val="bg1"/>
                </a:solidFill>
              </a:rPr>
              <a:t>Merger of G2G and public notary</a:t>
            </a:r>
            <a:endParaRPr lang="en-AU" sz="44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9BEAC-126C-B74F-B7EF-AE261FF02285}"/>
              </a:ext>
            </a:extLst>
          </p:cNvPr>
          <p:cNvSpPr txBox="1"/>
          <p:nvPr/>
        </p:nvSpPr>
        <p:spPr>
          <a:xfrm>
            <a:off x="94593" y="2112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7918147" cy="492443"/>
          </a:xfrm>
        </p:spPr>
        <p:txBody>
          <a:bodyPr/>
          <a:lstStyle/>
          <a:p>
            <a:r>
              <a:rPr lang="en-US" dirty="0"/>
              <a:t>Supporting a public notary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BE8C8DF-50A4-6844-BA41-6A290523A044}"/>
              </a:ext>
            </a:extLst>
          </p:cNvPr>
          <p:cNvSpPr/>
          <p:nvPr/>
        </p:nvSpPr>
        <p:spPr>
          <a:xfrm>
            <a:off x="370287" y="1320731"/>
            <a:ext cx="8215573" cy="4590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In addition to the secure G2G exchange on a private ledger, there is value in notarisation of the document on a public ledger – so that any third party that has a digital copy of the document can verify it’s integrity.  This capability (based on the SG “trade trust” project will be added to the UN/CEFACT IGL specification. Therefore the IGL specification will have three key parts as shown on the next slide: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IGL message API and message structure (semantic triples) – what goes on the ledger.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Document API – for storage &amp; retrieval of the actual trade document – stays in country.</a:t>
            </a:r>
          </a:p>
          <a:p>
            <a:pPr marL="457200" indent="-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public notary - including the open attestation structure (the notarised structure)</a:t>
            </a:r>
            <a:endParaRPr lang="en-US" sz="2000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B1FA707-1A90-C14F-B9F8-64AD52814FF3}"/>
              </a:ext>
            </a:extLst>
          </p:cNvPr>
          <p:cNvSpPr txBox="1"/>
          <p:nvPr/>
        </p:nvSpPr>
        <p:spPr>
          <a:xfrm>
            <a:off x="6723785" y="545982"/>
            <a:ext cx="23147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Workflow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POST </a:t>
            </a:r>
            <a:r>
              <a:rPr lang="en-US" sz="1200" dirty="0" err="1"/>
              <a:t>CoO</a:t>
            </a:r>
            <a:r>
              <a:rPr lang="en-US" sz="1200" dirty="0"/>
              <a:t> to an national document store with access control policy via IGL document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err="1"/>
              <a:t>Notarise</a:t>
            </a:r>
            <a:r>
              <a:rPr lang="en-US" sz="1200" dirty="0"/>
              <a:t> the </a:t>
            </a:r>
            <a:r>
              <a:rPr lang="en-US" sz="1200" dirty="0" err="1"/>
              <a:t>CoO</a:t>
            </a:r>
            <a:r>
              <a:rPr lang="en-US" sz="1200" dirty="0"/>
              <a:t> with a trusted notary using the IGL Ethereum notary interface.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POST a message referencing the </a:t>
            </a:r>
            <a:r>
              <a:rPr lang="en-US" sz="1200" dirty="0" err="1"/>
              <a:t>CoO</a:t>
            </a:r>
            <a:r>
              <a:rPr lang="en-US" sz="1200" dirty="0"/>
              <a:t> to IGL message API using AU identity credential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Send IGL domain message via the relevant IGL channel.  Include technical and policy messages as appropriate.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Access </a:t>
            </a:r>
            <a:r>
              <a:rPr lang="en-US" sz="1200" dirty="0" err="1"/>
              <a:t>CoO</a:t>
            </a:r>
            <a:r>
              <a:rPr lang="en-US" sz="1200" dirty="0"/>
              <a:t> document according to access policy &amp; protocol.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Verify the </a:t>
            </a:r>
            <a:r>
              <a:rPr lang="en-US" sz="1200" dirty="0" err="1"/>
              <a:t>CoO</a:t>
            </a:r>
            <a:r>
              <a:rPr lang="en-US" sz="1200" dirty="0"/>
              <a:t> via the relevant notary service.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A0DD13-C9C3-CE4D-9F5F-91E9D4E7C3D4}"/>
              </a:ext>
            </a:extLst>
          </p:cNvPr>
          <p:cNvSpPr txBox="1"/>
          <p:nvPr/>
        </p:nvSpPr>
        <p:spPr>
          <a:xfrm>
            <a:off x="398448" y="5624482"/>
            <a:ext cx="5888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Subject : </a:t>
            </a:r>
            <a:r>
              <a:rPr lang="en-US" sz="1200" dirty="0">
                <a:hlinkClick r:id="rId2"/>
              </a:rPr>
              <a:t>https://australianchamber.com.au/certificates/1234567</a:t>
            </a:r>
            <a:endParaRPr lang="en-US" sz="1200" dirty="0"/>
          </a:p>
          <a:p>
            <a:r>
              <a:rPr lang="en-US" sz="1200" dirty="0"/>
              <a:t>Predicate : </a:t>
            </a:r>
            <a:r>
              <a:rPr lang="en-US" sz="1200" dirty="0">
                <a:hlinkClick r:id="rId3"/>
              </a:rPr>
              <a:t>https://unece.org/regulatory/preferential-coo.created</a:t>
            </a:r>
            <a:endParaRPr lang="en-US" sz="1200" dirty="0"/>
          </a:p>
          <a:p>
            <a:r>
              <a:rPr lang="en-US" sz="1200" dirty="0"/>
              <a:t>Object : </a:t>
            </a:r>
            <a:r>
              <a:rPr lang="en-US" sz="1200" dirty="0">
                <a:hlinkClick r:id="rId4"/>
              </a:rPr>
              <a:t>https://igl.homeaffairs.gov.au/</a:t>
            </a:r>
            <a:r>
              <a:rPr lang="en-AU" sz="1200" dirty="0">
                <a:hlinkClick r:id="rId4"/>
              </a:rPr>
              <a:t>fA0IvXE8VkhsYzUYsKp48wjwyvjij+dFWMZMtN8vvs4</a:t>
            </a:r>
            <a:r>
              <a:rPr lang="en-AU" sz="1200" dirty="0"/>
              <a:t> 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AFEF4D-6474-8C40-B7CE-4BB6B6BD790B}"/>
              </a:ext>
            </a:extLst>
          </p:cNvPr>
          <p:cNvSpPr txBox="1"/>
          <p:nvPr/>
        </p:nvSpPr>
        <p:spPr>
          <a:xfrm>
            <a:off x="444630" y="5152474"/>
            <a:ext cx="1926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Domain Message Example:</a:t>
            </a:r>
          </a:p>
          <a:p>
            <a:pPr marL="342900" indent="-342900">
              <a:buFont typeface="+mj-lt"/>
              <a:buAutoNum type="arabicPeriod"/>
            </a:pPr>
            <a:endParaRPr lang="en-US" sz="12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7C4FBC-CF46-A247-8A5F-C4F10E4EC16E}"/>
              </a:ext>
            </a:extLst>
          </p:cNvPr>
          <p:cNvSpPr txBox="1"/>
          <p:nvPr/>
        </p:nvSpPr>
        <p:spPr>
          <a:xfrm>
            <a:off x="6823120" y="4959807"/>
            <a:ext cx="2183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Notes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IGL message may contain one or more Technical, Domain or Policy triples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IGL channel API  may perform document and notary services on behalf of user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60788C-FD76-F54E-A9DC-5AE51CBA2C8B}"/>
              </a:ext>
            </a:extLst>
          </p:cNvPr>
          <p:cNvGrpSpPr/>
          <p:nvPr/>
        </p:nvGrpSpPr>
        <p:grpSpPr>
          <a:xfrm>
            <a:off x="112659" y="761496"/>
            <a:ext cx="6478145" cy="4107387"/>
            <a:chOff x="112659" y="761496"/>
            <a:chExt cx="6832657" cy="48289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DBD2D5-2C4D-4441-BC40-5B38A4204867}"/>
                </a:ext>
              </a:extLst>
            </p:cNvPr>
            <p:cNvSpPr/>
            <p:nvPr/>
          </p:nvSpPr>
          <p:spPr>
            <a:xfrm>
              <a:off x="1336777" y="2466854"/>
              <a:ext cx="5608539" cy="13178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IGL Document Layer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14E1CC-FBF5-254D-9B1F-831524A265F6}"/>
                </a:ext>
              </a:extLst>
            </p:cNvPr>
            <p:cNvSpPr/>
            <p:nvPr/>
          </p:nvSpPr>
          <p:spPr>
            <a:xfrm>
              <a:off x="4595538" y="2622281"/>
              <a:ext cx="2103400" cy="923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Some other repository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D8A856-D0D8-6043-B25C-B7935EA36C64}"/>
                </a:ext>
              </a:extLst>
            </p:cNvPr>
            <p:cNvSpPr/>
            <p:nvPr/>
          </p:nvSpPr>
          <p:spPr>
            <a:xfrm>
              <a:off x="1629419" y="2602381"/>
              <a:ext cx="2103400" cy="923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Some national repository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476CA6-9C36-8B4B-9541-C5147FA3B08E}"/>
                </a:ext>
              </a:extLst>
            </p:cNvPr>
            <p:cNvSpPr/>
            <p:nvPr/>
          </p:nvSpPr>
          <p:spPr>
            <a:xfrm>
              <a:off x="1319436" y="4172853"/>
              <a:ext cx="5608539" cy="141761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IGL Messaging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5D5296-2798-B747-A40E-54E08BA9BFD9}"/>
                </a:ext>
              </a:extLst>
            </p:cNvPr>
            <p:cNvSpPr/>
            <p:nvPr/>
          </p:nvSpPr>
          <p:spPr>
            <a:xfrm>
              <a:off x="1348195" y="761496"/>
              <a:ext cx="5579781" cy="12564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IGL Notary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871BFC-610D-2245-9BA2-A269CBD76277}"/>
                </a:ext>
              </a:extLst>
            </p:cNvPr>
            <p:cNvSpPr/>
            <p:nvPr/>
          </p:nvSpPr>
          <p:spPr>
            <a:xfrm>
              <a:off x="1567542" y="1070399"/>
              <a:ext cx="5134025" cy="80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Abstract notary spec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3D87A1-04E9-4446-A0A1-D4E1CE4E9388}"/>
                </a:ext>
              </a:extLst>
            </p:cNvPr>
            <p:cNvSpPr/>
            <p:nvPr/>
          </p:nvSpPr>
          <p:spPr>
            <a:xfrm>
              <a:off x="4643417" y="4300684"/>
              <a:ext cx="2103400" cy="923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Importing govt implementation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A85698-5440-6F46-A82E-3F41462674D1}"/>
                </a:ext>
              </a:extLst>
            </p:cNvPr>
            <p:cNvSpPr/>
            <p:nvPr/>
          </p:nvSpPr>
          <p:spPr>
            <a:xfrm>
              <a:off x="1549969" y="4302733"/>
              <a:ext cx="1989880" cy="92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Exporting govt implementation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468F2D-2320-BC44-9C80-AFDEA8E61F3B}"/>
                </a:ext>
              </a:extLst>
            </p:cNvPr>
            <p:cNvSpPr/>
            <p:nvPr/>
          </p:nvSpPr>
          <p:spPr>
            <a:xfrm>
              <a:off x="5473182" y="1312105"/>
              <a:ext cx="853174" cy="4213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RESTful Notary API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D5D739-82AF-BD44-971A-CBFEDDC6D416}"/>
                </a:ext>
              </a:extLst>
            </p:cNvPr>
            <p:cNvSpPr/>
            <p:nvPr/>
          </p:nvSpPr>
          <p:spPr>
            <a:xfrm>
              <a:off x="1914988" y="2872745"/>
              <a:ext cx="703662" cy="5143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IGL Doc API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FF6444-36C5-1944-A5A2-775062AD1C5F}"/>
                </a:ext>
              </a:extLst>
            </p:cNvPr>
            <p:cNvSpPr/>
            <p:nvPr/>
          </p:nvSpPr>
          <p:spPr>
            <a:xfrm>
              <a:off x="1710253" y="4395656"/>
              <a:ext cx="781101" cy="567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100" dirty="0"/>
                <a:t>IGL </a:t>
              </a:r>
            </a:p>
            <a:p>
              <a:pPr algn="ctr"/>
              <a:r>
                <a:rPr lang="en-US" sz="1100" dirty="0"/>
                <a:t>Message </a:t>
              </a:r>
            </a:p>
            <a:p>
              <a:pPr algn="ctr"/>
              <a:r>
                <a:rPr lang="en-US" sz="1100" dirty="0"/>
                <a:t>API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454510-26EF-6F47-9F10-226A83A4A917}"/>
                </a:ext>
              </a:extLst>
            </p:cNvPr>
            <p:cNvSpPr/>
            <p:nvPr/>
          </p:nvSpPr>
          <p:spPr>
            <a:xfrm>
              <a:off x="5733354" y="4395656"/>
              <a:ext cx="853174" cy="571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IGL Message API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085A293F-AF0D-1345-8A01-26D17674D6DF}"/>
                </a:ext>
              </a:extLst>
            </p:cNvPr>
            <p:cNvSpPr/>
            <p:nvPr/>
          </p:nvSpPr>
          <p:spPr>
            <a:xfrm>
              <a:off x="2813822" y="4467324"/>
              <a:ext cx="521957" cy="46104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100" dirty="0"/>
                <a:t>IGL </a:t>
              </a:r>
            </a:p>
            <a:p>
              <a:pPr algn="ctr"/>
              <a:r>
                <a:rPr lang="en-US" sz="1100" dirty="0"/>
                <a:t>Node</a:t>
              </a: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5C477B6B-7CFF-B640-9DDB-B9A0101D60BC}"/>
                </a:ext>
              </a:extLst>
            </p:cNvPr>
            <p:cNvSpPr/>
            <p:nvPr/>
          </p:nvSpPr>
          <p:spPr>
            <a:xfrm>
              <a:off x="4814247" y="4498760"/>
              <a:ext cx="521957" cy="46104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100" dirty="0"/>
                <a:t>IGL </a:t>
              </a:r>
            </a:p>
            <a:p>
              <a:pPr algn="ctr"/>
              <a:r>
                <a:rPr lang="en-US" sz="1100" dirty="0"/>
                <a:t>Node</a:t>
              </a:r>
            </a:p>
          </p:txBody>
        </p:sp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56B6CFC9-926E-474C-9A8B-927C3172EF54}"/>
                </a:ext>
              </a:extLst>
            </p:cNvPr>
            <p:cNvSpPr/>
            <p:nvPr/>
          </p:nvSpPr>
          <p:spPr>
            <a:xfrm>
              <a:off x="2973508" y="2879650"/>
              <a:ext cx="596467" cy="473162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Doc store</a:t>
              </a: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E705F4E2-9F1F-0A4F-8373-E62ACD04A7AC}"/>
                </a:ext>
              </a:extLst>
            </p:cNvPr>
            <p:cNvSpPr/>
            <p:nvPr/>
          </p:nvSpPr>
          <p:spPr>
            <a:xfrm>
              <a:off x="1971219" y="1267924"/>
              <a:ext cx="905198" cy="46104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100" dirty="0"/>
                <a:t>Ethereum</a:t>
              </a:r>
            </a:p>
            <a:p>
              <a:pPr algn="ctr"/>
              <a:r>
                <a:rPr lang="en-US" sz="1100"/>
                <a:t>Notary API</a:t>
              </a:r>
              <a:endParaRPr lang="en-US" sz="11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08F0FFC-51C1-FA44-B334-226214D6FCF7}"/>
                </a:ext>
              </a:extLst>
            </p:cNvPr>
            <p:cNvCxnSpPr>
              <a:cxnSpLocks/>
              <a:stCxn id="15" idx="3"/>
              <a:endCxn id="17" idx="2"/>
            </p:cNvCxnSpPr>
            <p:nvPr/>
          </p:nvCxnSpPr>
          <p:spPr>
            <a:xfrm>
              <a:off x="2491354" y="4679201"/>
              <a:ext cx="322467" cy="76277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DC792C-6352-CF49-B1FD-AEEACDAB92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3335779" y="4774404"/>
              <a:ext cx="1478468" cy="1251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755068-037D-224E-BDAD-073AFFB256E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5326101" y="4681360"/>
              <a:ext cx="407253" cy="75052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olded Corner 23">
              <a:extLst>
                <a:ext uri="{FF2B5EF4-FFF2-40B4-BE49-F238E27FC236}">
                  <a16:creationId xmlns:a16="http://schemas.microsoft.com/office/drawing/2014/main" id="{A66FE53C-524B-7F44-B53A-69233E82B93F}"/>
                </a:ext>
              </a:extLst>
            </p:cNvPr>
            <p:cNvSpPr/>
            <p:nvPr/>
          </p:nvSpPr>
          <p:spPr>
            <a:xfrm>
              <a:off x="3651064" y="4516192"/>
              <a:ext cx="896275" cy="701888"/>
            </a:xfrm>
            <a:prstGeom prst="foldedCorne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dirty="0"/>
                <a:t>IGL Message</a:t>
              </a:r>
            </a:p>
            <a:p>
              <a:r>
                <a:rPr lang="en-US" sz="1000" dirty="0"/>
                <a:t> - Subject</a:t>
              </a:r>
            </a:p>
            <a:p>
              <a:r>
                <a:rPr lang="en-US" sz="1000" dirty="0"/>
                <a:t> - predicate</a:t>
              </a:r>
            </a:p>
            <a:p>
              <a:r>
                <a:rPr lang="en-US" sz="1000" dirty="0"/>
                <a:t> - object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ADC2402-4579-2C4C-B75B-72F58D942898}"/>
                </a:ext>
              </a:extLst>
            </p:cNvPr>
            <p:cNvCxnSpPr>
              <a:cxnSpLocks/>
              <a:stCxn id="14" idx="3"/>
              <a:endCxn id="19" idx="2"/>
            </p:cNvCxnSpPr>
            <p:nvPr/>
          </p:nvCxnSpPr>
          <p:spPr>
            <a:xfrm flipV="1">
              <a:off x="2618650" y="3116231"/>
              <a:ext cx="354858" cy="13707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5">
              <a:extLst>
                <a:ext uri="{FF2B5EF4-FFF2-40B4-BE49-F238E27FC236}">
                  <a16:creationId xmlns:a16="http://schemas.microsoft.com/office/drawing/2014/main" id="{1DBE4581-B5A2-FD46-B1D4-B283B648977E}"/>
                </a:ext>
              </a:extLst>
            </p:cNvPr>
            <p:cNvCxnSpPr>
              <a:cxnSpLocks/>
              <a:stCxn id="34" idx="2"/>
              <a:endCxn id="15" idx="1"/>
            </p:cNvCxnSpPr>
            <p:nvPr/>
          </p:nvCxnSpPr>
          <p:spPr>
            <a:xfrm rot="16200000" flipH="1">
              <a:off x="449428" y="3418376"/>
              <a:ext cx="1319982" cy="1201668"/>
            </a:xfrm>
            <a:prstGeom prst="bentConnector2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093B88-5888-C745-8F06-B10CE89A82FD}"/>
                </a:ext>
              </a:extLst>
            </p:cNvPr>
            <p:cNvSpPr/>
            <p:nvPr/>
          </p:nvSpPr>
          <p:spPr>
            <a:xfrm>
              <a:off x="5701041" y="2933645"/>
              <a:ext cx="728139" cy="5122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IGL Doc API</a:t>
              </a: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A0B98B84-5EF3-4943-B5CD-836C1AEE0FBC}"/>
                </a:ext>
              </a:extLst>
            </p:cNvPr>
            <p:cNvSpPr/>
            <p:nvPr/>
          </p:nvSpPr>
          <p:spPr>
            <a:xfrm>
              <a:off x="4772202" y="3018522"/>
              <a:ext cx="604847" cy="342468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Doc store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1BC045-E419-A741-91E7-5D8E33938480}"/>
                </a:ext>
              </a:extLst>
            </p:cNvPr>
            <p:cNvCxnSpPr>
              <a:cxnSpLocks/>
              <a:stCxn id="27" idx="1"/>
              <a:endCxn id="28" idx="4"/>
            </p:cNvCxnSpPr>
            <p:nvPr/>
          </p:nvCxnSpPr>
          <p:spPr>
            <a:xfrm flipH="1">
              <a:off x="5377050" y="3189756"/>
              <a:ext cx="323991" cy="0"/>
            </a:xfrm>
            <a:prstGeom prst="straightConnector1">
              <a:avLst/>
            </a:prstGeom>
            <a:ln w="190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70">
              <a:extLst>
                <a:ext uri="{FF2B5EF4-FFF2-40B4-BE49-F238E27FC236}">
                  <a16:creationId xmlns:a16="http://schemas.microsoft.com/office/drawing/2014/main" id="{99F0CF69-492D-9543-B77B-67C9F13DAFF9}"/>
                </a:ext>
              </a:extLst>
            </p:cNvPr>
            <p:cNvCxnSpPr>
              <a:cxnSpLocks/>
              <a:stCxn id="34" idx="3"/>
              <a:endCxn id="14" idx="1"/>
            </p:cNvCxnSpPr>
            <p:nvPr/>
          </p:nvCxnSpPr>
          <p:spPr>
            <a:xfrm>
              <a:off x="846127" y="3069740"/>
              <a:ext cx="1068861" cy="60198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70">
              <a:extLst>
                <a:ext uri="{FF2B5EF4-FFF2-40B4-BE49-F238E27FC236}">
                  <a16:creationId xmlns:a16="http://schemas.microsoft.com/office/drawing/2014/main" id="{5997CC1C-3193-BB40-865D-E5196148EB94}"/>
                </a:ext>
              </a:extLst>
            </p:cNvPr>
            <p:cNvCxnSpPr>
              <a:cxnSpLocks/>
              <a:stCxn id="16" idx="3"/>
              <a:endCxn id="20" idx="3"/>
            </p:cNvCxnSpPr>
            <p:nvPr/>
          </p:nvCxnSpPr>
          <p:spPr>
            <a:xfrm flipH="1" flipV="1">
              <a:off x="2366187" y="1728971"/>
              <a:ext cx="4220341" cy="2952389"/>
            </a:xfrm>
            <a:prstGeom prst="bentConnector4">
              <a:avLst>
                <a:gd name="adj1" fmla="val -10598"/>
                <a:gd name="adj2" fmla="val 80761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70">
              <a:extLst>
                <a:ext uri="{FF2B5EF4-FFF2-40B4-BE49-F238E27FC236}">
                  <a16:creationId xmlns:a16="http://schemas.microsoft.com/office/drawing/2014/main" id="{AA87007D-7DBD-8D43-9B9A-DCBD3D60524B}"/>
                </a:ext>
              </a:extLst>
            </p:cNvPr>
            <p:cNvCxnSpPr>
              <a:cxnSpLocks/>
              <a:stCxn id="16" idx="0"/>
              <a:endCxn id="14" idx="2"/>
            </p:cNvCxnSpPr>
            <p:nvPr/>
          </p:nvCxnSpPr>
          <p:spPr>
            <a:xfrm rot="16200000" flipV="1">
              <a:off x="3709118" y="1944833"/>
              <a:ext cx="1008525" cy="3893122"/>
            </a:xfrm>
            <a:prstGeom prst="bentConnector3">
              <a:avLst>
                <a:gd name="adj1" fmla="val 50000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olded Corner 32">
              <a:extLst>
                <a:ext uri="{FF2B5EF4-FFF2-40B4-BE49-F238E27FC236}">
                  <a16:creationId xmlns:a16="http://schemas.microsoft.com/office/drawing/2014/main" id="{E81DD787-EE47-9F4C-9087-EE2DDAD6F05C}"/>
                </a:ext>
              </a:extLst>
            </p:cNvPr>
            <p:cNvSpPr/>
            <p:nvPr/>
          </p:nvSpPr>
          <p:spPr>
            <a:xfrm>
              <a:off x="3793146" y="2616100"/>
              <a:ext cx="675085" cy="578960"/>
            </a:xfrm>
            <a:prstGeom prst="foldedCorne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/>
                <a:t>Any Doc</a:t>
              </a:r>
            </a:p>
            <a:p>
              <a:pPr algn="ctr"/>
              <a:r>
                <a:rPr lang="en-US" sz="1050" dirty="0"/>
                <a:t>Links</a:t>
              </a:r>
            </a:p>
            <a:p>
              <a:pPr algn="ctr"/>
              <a:r>
                <a:rPr lang="en-US" sz="1050"/>
                <a:t>Data</a:t>
              </a:r>
              <a:endParaRPr lang="en-US" sz="1050" dirty="0"/>
            </a:p>
          </p:txBody>
        </p:sp>
        <p:sp>
          <p:nvSpPr>
            <p:cNvPr id="34" name="Folded Corner 33">
              <a:extLst>
                <a:ext uri="{FF2B5EF4-FFF2-40B4-BE49-F238E27FC236}">
                  <a16:creationId xmlns:a16="http://schemas.microsoft.com/office/drawing/2014/main" id="{97F26DB6-2ACA-D841-8525-B8AC8D389B5D}"/>
                </a:ext>
              </a:extLst>
            </p:cNvPr>
            <p:cNvSpPr/>
            <p:nvPr/>
          </p:nvSpPr>
          <p:spPr>
            <a:xfrm>
              <a:off x="171042" y="2780260"/>
              <a:ext cx="675085" cy="578960"/>
            </a:xfrm>
            <a:prstGeom prst="foldedCorner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dirty="0"/>
                <a:t>Any Doc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Links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Data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BB1CD0-87B9-0F41-ADFA-BE8F74E116CF}"/>
                </a:ext>
              </a:extLst>
            </p:cNvPr>
            <p:cNvSpPr/>
            <p:nvPr/>
          </p:nvSpPr>
          <p:spPr>
            <a:xfrm>
              <a:off x="993164" y="3008362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6DB6CC5-148D-CD41-9D72-CFCBF22A8063}"/>
                </a:ext>
              </a:extLst>
            </p:cNvPr>
            <p:cNvSpPr/>
            <p:nvPr/>
          </p:nvSpPr>
          <p:spPr>
            <a:xfrm>
              <a:off x="804321" y="4619945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808A99-39E1-8D44-B059-A4C7C501F150}"/>
                </a:ext>
              </a:extLst>
            </p:cNvPr>
            <p:cNvSpPr/>
            <p:nvPr/>
          </p:nvSpPr>
          <p:spPr>
            <a:xfrm>
              <a:off x="3991724" y="4319999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1279FB0-7F10-1E4C-91A1-226FA3AAEC56}"/>
                </a:ext>
              </a:extLst>
            </p:cNvPr>
            <p:cNvSpPr/>
            <p:nvPr/>
          </p:nvSpPr>
          <p:spPr>
            <a:xfrm>
              <a:off x="4019696" y="3795436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C52DAC7-60BB-0C4C-BD21-034996BF223D}"/>
                </a:ext>
              </a:extLst>
            </p:cNvPr>
            <p:cNvSpPr/>
            <p:nvPr/>
          </p:nvSpPr>
          <p:spPr>
            <a:xfrm>
              <a:off x="4595538" y="2149805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6</a:t>
              </a:r>
            </a:p>
          </p:txBody>
        </p:sp>
        <p:sp>
          <p:nvSpPr>
            <p:cNvPr id="42" name="Folded Corner 41">
              <a:extLst>
                <a:ext uri="{FF2B5EF4-FFF2-40B4-BE49-F238E27FC236}">
                  <a16:creationId xmlns:a16="http://schemas.microsoft.com/office/drawing/2014/main" id="{FA699EE8-F395-8046-8C4A-C0248732D048}"/>
                </a:ext>
              </a:extLst>
            </p:cNvPr>
            <p:cNvSpPr/>
            <p:nvPr/>
          </p:nvSpPr>
          <p:spPr>
            <a:xfrm>
              <a:off x="3695719" y="1389705"/>
              <a:ext cx="905198" cy="401383"/>
            </a:xfrm>
            <a:prstGeom prst="foldedCorner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/>
                <a:t>Open </a:t>
              </a:r>
            </a:p>
            <a:p>
              <a:pPr algn="ctr"/>
              <a:r>
                <a:rPr lang="en-US" sz="1050" dirty="0"/>
                <a:t>attestation</a:t>
              </a:r>
            </a:p>
          </p:txBody>
        </p:sp>
        <p:pic>
          <p:nvPicPr>
            <p:cNvPr id="43" name="Graphic 42" descr="User">
              <a:extLst>
                <a:ext uri="{FF2B5EF4-FFF2-40B4-BE49-F238E27FC236}">
                  <a16:creationId xmlns:a16="http://schemas.microsoft.com/office/drawing/2014/main" id="{D4E68720-7274-EB43-AB29-D53E1864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659" y="2118100"/>
              <a:ext cx="710696" cy="710696"/>
            </a:xfrm>
            <a:prstGeom prst="rect">
              <a:avLst/>
            </a:prstGeom>
          </p:spPr>
        </p:pic>
        <p:cxnSp>
          <p:nvCxnSpPr>
            <p:cNvPr id="44" name="Straight Arrow Connector 45">
              <a:extLst>
                <a:ext uri="{FF2B5EF4-FFF2-40B4-BE49-F238E27FC236}">
                  <a16:creationId xmlns:a16="http://schemas.microsoft.com/office/drawing/2014/main" id="{084B6A87-BC81-7144-A070-DBEDFCB5FE6E}"/>
                </a:ext>
              </a:extLst>
            </p:cNvPr>
            <p:cNvCxnSpPr>
              <a:cxnSpLocks/>
              <a:stCxn id="43" idx="0"/>
              <a:endCxn id="20" idx="2"/>
            </p:cNvCxnSpPr>
            <p:nvPr/>
          </p:nvCxnSpPr>
          <p:spPr>
            <a:xfrm rot="5400000" flipH="1" flipV="1">
              <a:off x="938602" y="1085483"/>
              <a:ext cx="562022" cy="1503212"/>
            </a:xfrm>
            <a:prstGeom prst="bentConnector2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F880C05-29D9-9440-AA08-4A39AE084A96}"/>
                </a:ext>
              </a:extLst>
            </p:cNvPr>
            <p:cNvSpPr/>
            <p:nvPr/>
          </p:nvSpPr>
          <p:spPr>
            <a:xfrm>
              <a:off x="864542" y="1466696"/>
              <a:ext cx="257244" cy="21515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b="1" dirty="0"/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D558DB-F790-B441-8113-48921F7362EC}"/>
                </a:ext>
              </a:extLst>
            </p:cNvPr>
            <p:cNvSpPr txBox="1"/>
            <p:nvPr/>
          </p:nvSpPr>
          <p:spPr>
            <a:xfrm>
              <a:off x="524678" y="1899863"/>
              <a:ext cx="9191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User (</a:t>
              </a:r>
              <a:r>
                <a:rPr lang="en-US" sz="1100" dirty="0" err="1"/>
                <a:t>eg</a:t>
              </a:r>
              <a:r>
                <a:rPr lang="en-US" sz="1100" dirty="0"/>
                <a:t> Chamber)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09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748464" cy="492443"/>
          </a:xfrm>
        </p:spPr>
        <p:txBody>
          <a:bodyPr/>
          <a:lstStyle/>
          <a:p>
            <a:r>
              <a:rPr lang="en-US" dirty="0"/>
              <a:t>What problem are we solving?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414401" y="1235089"/>
            <a:ext cx="8540413" cy="67807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cs typeface="Times New Roman"/>
              </a:rPr>
              <a:t>Can a global “Inter Government Ledger” reduce the cost of cross-border trade by replacing paper based compliance processes with high integrity digitised ones?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62A8C-F64D-8749-9719-A2B9348A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1" y="2024892"/>
            <a:ext cx="3067895" cy="2272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E5B10-72D0-DC4F-BE89-E3B6035F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35407" y="2753723"/>
            <a:ext cx="1673185" cy="3428997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FEA10C5-9C5A-294C-A0F9-AC9C1E288C0A}"/>
              </a:ext>
            </a:extLst>
          </p:cNvPr>
          <p:cNvSpPr/>
          <p:nvPr/>
        </p:nvSpPr>
        <p:spPr>
          <a:xfrm>
            <a:off x="767254" y="4452002"/>
            <a:ext cx="1786758" cy="632850"/>
          </a:xfrm>
          <a:prstGeom prst="wedgeRoundRectCallout">
            <a:avLst>
              <a:gd name="adj1" fmla="val 41538"/>
              <a:gd name="adj2" fmla="val -197451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cost of trade is around 90% - which is too high.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62731D7-D5A1-9A48-B8BA-524D1D835CCE}"/>
              </a:ext>
            </a:extLst>
          </p:cNvPr>
          <p:cNvSpPr/>
          <p:nvPr/>
        </p:nvSpPr>
        <p:spPr>
          <a:xfrm>
            <a:off x="3587217" y="2417067"/>
            <a:ext cx="1786758" cy="632850"/>
          </a:xfrm>
          <a:prstGeom prst="wedgeRoundRectCallout">
            <a:avLst>
              <a:gd name="adj1" fmla="val 32532"/>
              <a:gd name="adj2" fmla="val 23761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UN/ESCAP – 44% of trade costs are related to border procedures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E5204-1F75-E140-8B68-30FF1F43F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60" y="2026212"/>
            <a:ext cx="3686116" cy="1910693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F2864F8-0780-534E-8957-47612E55BBF9}"/>
              </a:ext>
            </a:extLst>
          </p:cNvPr>
          <p:cNvSpPr/>
          <p:nvPr/>
        </p:nvSpPr>
        <p:spPr>
          <a:xfrm>
            <a:off x="6548414" y="4552228"/>
            <a:ext cx="2181184" cy="632850"/>
          </a:xfrm>
          <a:prstGeom prst="wedgeRoundRectCallout">
            <a:avLst>
              <a:gd name="adj1" fmla="val 17161"/>
              <a:gd name="adj2" fmla="val -17234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Many FTAs are not claimed because the cost/complexity outweighs the saving.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A5A6F-02E0-D143-B4C7-47E9368C71BC}"/>
              </a:ext>
            </a:extLst>
          </p:cNvPr>
          <p:cNvSpPr/>
          <p:nvPr/>
        </p:nvSpPr>
        <p:spPr>
          <a:xfrm>
            <a:off x="414401" y="5337805"/>
            <a:ext cx="8540413" cy="982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cs typeface="Times New Roman"/>
              </a:rPr>
              <a:t>WTO – 25% $80Tn global GDP is traded goods and average ad-valorem cost of trade is  90% for manufactured goods and 150% for agricultural produce.  At least 5% is border admin (paper hassle)  – so that’s $1Tn / </a:t>
            </a:r>
            <a:r>
              <a:rPr lang="en-AU" dirty="0" err="1">
                <a:cs typeface="Times New Roman"/>
              </a:rPr>
              <a:t>yr</a:t>
            </a:r>
            <a:r>
              <a:rPr lang="en-AU" dirty="0">
                <a:cs typeface="Times New Roman"/>
              </a:rPr>
              <a:t> globally of avoidable cost.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7AA4F9-987B-974C-9DF2-0D638A3BBFEB}"/>
              </a:ext>
            </a:extLst>
          </p:cNvPr>
          <p:cNvSpPr/>
          <p:nvPr/>
        </p:nvSpPr>
        <p:spPr>
          <a:xfrm>
            <a:off x="5276194" y="4839079"/>
            <a:ext cx="483945" cy="4657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C2FEB7C-78C1-9941-8B45-0D6B9E17E467}"/>
              </a:ext>
            </a:extLst>
          </p:cNvPr>
          <p:cNvSpPr/>
          <p:nvPr/>
        </p:nvSpPr>
        <p:spPr>
          <a:xfrm>
            <a:off x="3818397" y="4816608"/>
            <a:ext cx="483945" cy="4657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7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589252" y="3789040"/>
            <a:ext cx="3398033" cy="2376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Certificates of Origin example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436194" y="1404882"/>
            <a:ext cx="3724519" cy="1592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Despite our “digital world” there is still a mountain of physical paper documents in international trade processes that present non-tariff barriers to our exporters. </a:t>
            </a:r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24" y="3933056"/>
            <a:ext cx="2232249" cy="2027885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733676" y="4001626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HELP!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4F95BF-F74F-0B4A-A2E8-D532D7E2F436}"/>
              </a:ext>
            </a:extLst>
          </p:cNvPr>
          <p:cNvGrpSpPr/>
          <p:nvPr/>
        </p:nvGrpSpPr>
        <p:grpSpPr>
          <a:xfrm>
            <a:off x="4427984" y="1323466"/>
            <a:ext cx="4341044" cy="2643321"/>
            <a:chOff x="4427984" y="1323466"/>
            <a:chExt cx="4341044" cy="2643321"/>
          </a:xfrm>
        </p:grpSpPr>
        <p:sp>
          <p:nvSpPr>
            <p:cNvPr id="39" name="Rounded Rectangle 38"/>
            <p:cNvSpPr/>
            <p:nvPr/>
          </p:nvSpPr>
          <p:spPr>
            <a:xfrm>
              <a:off x="4427984" y="1329156"/>
              <a:ext cx="4222030" cy="25855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2494" y="2452467"/>
              <a:ext cx="390306" cy="41600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576536" y="2070889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Chamber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89766" y="3183562"/>
              <a:ext cx="861133" cy="251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Exporter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09864" y="3651374"/>
              <a:ext cx="849913" cy="251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Importer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725927" y="3171932"/>
              <a:ext cx="652743" cy="251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Agent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10964" y="2121060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Importing Govt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26318" y="2115782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Exporting govt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75898" y="2861161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Paper Certificate</a:t>
              </a:r>
            </a:p>
          </p:txBody>
        </p:sp>
        <p:sp>
          <p:nvSpPr>
            <p:cNvPr id="56" name="Up Arrow 55"/>
            <p:cNvSpPr/>
            <p:nvPr/>
          </p:nvSpPr>
          <p:spPr>
            <a:xfrm rot="10800000">
              <a:off x="4839977" y="2420232"/>
              <a:ext cx="318655" cy="33903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Up Arrow 57"/>
            <p:cNvSpPr/>
            <p:nvPr/>
          </p:nvSpPr>
          <p:spPr>
            <a:xfrm rot="4556694">
              <a:off x="7782801" y="3364317"/>
              <a:ext cx="259928" cy="41563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Up Arrow 58"/>
            <p:cNvSpPr/>
            <p:nvPr/>
          </p:nvSpPr>
          <p:spPr>
            <a:xfrm>
              <a:off x="7923182" y="2445728"/>
              <a:ext cx="318655" cy="33903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7138" y="1756847"/>
              <a:ext cx="379242" cy="32658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1374" y="2825160"/>
              <a:ext cx="415860" cy="34377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9814" y="3313416"/>
              <a:ext cx="671814" cy="40437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6017" y="2845931"/>
              <a:ext cx="512983" cy="35949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3106" y="1672639"/>
              <a:ext cx="635181" cy="435148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5897" y="1704030"/>
              <a:ext cx="635181" cy="435148"/>
            </a:xfrm>
            <a:prstGeom prst="rect">
              <a:avLst/>
            </a:prstGeom>
          </p:spPr>
        </p:pic>
        <p:sp>
          <p:nvSpPr>
            <p:cNvPr id="67" name="Up Arrow 66"/>
            <p:cNvSpPr/>
            <p:nvPr/>
          </p:nvSpPr>
          <p:spPr>
            <a:xfrm rot="6229922">
              <a:off x="5086704" y="3380058"/>
              <a:ext cx="259928" cy="41563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32407" y="132346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The Paper Process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B6486E-D3A0-FD4F-9607-765F8418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675" y="3316150"/>
              <a:ext cx="512983" cy="359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D82B55-2662-3C4F-A933-3E6F80A5ADA7}"/>
                </a:ext>
              </a:extLst>
            </p:cNvPr>
            <p:cNvSpPr txBox="1"/>
            <p:nvPr/>
          </p:nvSpPr>
          <p:spPr>
            <a:xfrm>
              <a:off x="5291912" y="3659010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Forwarder</a:t>
              </a:r>
            </a:p>
          </p:txBody>
        </p:sp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0E4E98E3-2BE0-5C49-B6E6-51BD07C16F0B}"/>
                </a:ext>
              </a:extLst>
            </p:cNvPr>
            <p:cNvSpPr/>
            <p:nvPr/>
          </p:nvSpPr>
          <p:spPr>
            <a:xfrm rot="5400000">
              <a:off x="6387683" y="3473002"/>
              <a:ext cx="259928" cy="415637"/>
            </a:xfrm>
            <a:prstGeom prst="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7E551F4-0C1A-E74E-B5EE-D5DACCFD6499}"/>
              </a:ext>
            </a:extLst>
          </p:cNvPr>
          <p:cNvSpPr/>
          <p:nvPr/>
        </p:nvSpPr>
        <p:spPr>
          <a:xfrm>
            <a:off x="587885" y="3748678"/>
            <a:ext cx="3421138" cy="2416625"/>
          </a:xfrm>
          <a:prstGeom prst="wedgeRoundRectCallout">
            <a:avLst>
              <a:gd name="adj1" fmla="val 70072"/>
              <a:gd name="adj2" fmla="val -75446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70CA16-4D71-744A-82B3-7CF9FA7E0358}"/>
              </a:ext>
            </a:extLst>
          </p:cNvPr>
          <p:cNvSpPr/>
          <p:nvPr/>
        </p:nvSpPr>
        <p:spPr>
          <a:xfrm>
            <a:off x="4410547" y="4070898"/>
            <a:ext cx="449800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AU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Certificates of Origin, for example, are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AU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Issued by chamber to exporter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Provided to forwarder by exporter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Sent to importer via courier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Provided to customs agent by importer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Given to customs with clearance pack.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Goods may be held at port if the paper “doesn’t look right”</a:t>
            </a:r>
          </a:p>
        </p:txBody>
      </p:sp>
    </p:spTree>
    <p:extLst>
      <p:ext uri="{BB962C8B-B14F-4D97-AF65-F5344CB8AC3E}">
        <p14:creationId xmlns:p14="http://schemas.microsoft.com/office/powerpoint/2010/main" val="118910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589252" y="3789040"/>
            <a:ext cx="3398033" cy="2376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Better Certificates of Origin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341914" y="1253535"/>
            <a:ext cx="3859362" cy="220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Importing regulators have no way to trust authenticity of docs direct from parties in exporting country.  But they will trust digital docs if they are sent via exporting regulator. </a:t>
            </a:r>
            <a:r>
              <a:rPr lang="en-AU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G2G channel solves the trust problem</a:t>
            </a:r>
            <a:endParaRPr lang="en-US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33676" y="4001626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/>
              <a:t>Easy!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332718" y="1253535"/>
            <a:ext cx="4222030" cy="2585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494" y="2452467"/>
            <a:ext cx="390306" cy="4160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76536" y="2070889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Chamber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89766" y="3183562"/>
            <a:ext cx="861133" cy="25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Exporter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09864" y="3651374"/>
            <a:ext cx="849913" cy="25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Importer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25927" y="3171932"/>
            <a:ext cx="652743" cy="25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Agent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8126" y="214620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Importing Govt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32166" y="2141436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Exporting Govt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14128" y="2776562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Digital Certificate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138" y="1756847"/>
            <a:ext cx="379242" cy="3265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374" y="2825160"/>
            <a:ext cx="415860" cy="34377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814" y="3313416"/>
            <a:ext cx="671814" cy="40437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017" y="2845931"/>
            <a:ext cx="512983" cy="359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106" y="1672639"/>
            <a:ext cx="635181" cy="43514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897" y="1704030"/>
            <a:ext cx="635181" cy="43514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332407" y="132346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The Digital Process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7B6486E-D3A0-FD4F-9607-765F8418F1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675" y="3316150"/>
            <a:ext cx="512983" cy="3594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1D82B55-2662-3C4F-A933-3E6F80A5ADA7}"/>
              </a:ext>
            </a:extLst>
          </p:cNvPr>
          <p:cNvSpPr txBox="1"/>
          <p:nvPr/>
        </p:nvSpPr>
        <p:spPr>
          <a:xfrm>
            <a:off x="5291912" y="365901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Forwarder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7E551F4-0C1A-E74E-B5EE-D5DACCFD6499}"/>
              </a:ext>
            </a:extLst>
          </p:cNvPr>
          <p:cNvSpPr/>
          <p:nvPr/>
        </p:nvSpPr>
        <p:spPr>
          <a:xfrm>
            <a:off x="587885" y="3748678"/>
            <a:ext cx="3421138" cy="2416625"/>
          </a:xfrm>
          <a:prstGeom prst="wedgeRoundRectCallout">
            <a:avLst>
              <a:gd name="adj1" fmla="val 70072"/>
              <a:gd name="adj2" fmla="val -75446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70CA16-4D71-744A-82B3-7CF9FA7E0358}"/>
              </a:ext>
            </a:extLst>
          </p:cNvPr>
          <p:cNvSpPr/>
          <p:nvPr/>
        </p:nvSpPr>
        <p:spPr>
          <a:xfrm>
            <a:off x="4410547" y="4070898"/>
            <a:ext cx="4498005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AU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Back to certificates: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AU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Digital data provided to Exporting Govt API by identified chamber (or exporter)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Forwarded securely to importing regulator and immediately validated.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All interested parties can verify the certificate is sent and valid.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45C6A-411D-F44D-99C5-80CF55186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494" y="4401736"/>
            <a:ext cx="1948510" cy="1452526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4DA7004D-3F18-2E4E-A28B-10C8F4BBA550}"/>
              </a:ext>
            </a:extLst>
          </p:cNvPr>
          <p:cNvSpPr/>
          <p:nvPr/>
        </p:nvSpPr>
        <p:spPr>
          <a:xfrm rot="5400000">
            <a:off x="5585866" y="1765916"/>
            <a:ext cx="318655" cy="339037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6677E4D0-B6CC-1D4D-8772-D29BBB525B62}"/>
              </a:ext>
            </a:extLst>
          </p:cNvPr>
          <p:cNvSpPr/>
          <p:nvPr/>
        </p:nvSpPr>
        <p:spPr>
          <a:xfrm rot="5400000">
            <a:off x="7080050" y="1788806"/>
            <a:ext cx="318655" cy="339037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577623C-879D-FF4C-A48D-9B4020650B8E}"/>
              </a:ext>
            </a:extLst>
          </p:cNvPr>
          <p:cNvSpPr/>
          <p:nvPr/>
        </p:nvSpPr>
        <p:spPr>
          <a:xfrm rot="4131800">
            <a:off x="5641196" y="2595496"/>
            <a:ext cx="112732" cy="512982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BEAE2E32-7F3E-D74F-A76F-34BEF4662A90}"/>
              </a:ext>
            </a:extLst>
          </p:cNvPr>
          <p:cNvSpPr/>
          <p:nvPr/>
        </p:nvSpPr>
        <p:spPr>
          <a:xfrm rot="1589520" flipH="1">
            <a:off x="5906737" y="3041515"/>
            <a:ext cx="121435" cy="299778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AF7C2B71-B7D5-1945-9378-86B3C252ABFA}"/>
              </a:ext>
            </a:extLst>
          </p:cNvPr>
          <p:cNvSpPr/>
          <p:nvPr/>
        </p:nvSpPr>
        <p:spPr>
          <a:xfrm rot="19788150" flipH="1">
            <a:off x="7040094" y="3022081"/>
            <a:ext cx="102349" cy="299778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E4836B5D-7AFB-AB40-B1AE-9A4216CA4596}"/>
              </a:ext>
            </a:extLst>
          </p:cNvPr>
          <p:cNvSpPr/>
          <p:nvPr/>
        </p:nvSpPr>
        <p:spPr>
          <a:xfrm rot="17244008" flipH="1">
            <a:off x="7443337" y="2615007"/>
            <a:ext cx="99364" cy="512877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It’s a cross-border problem</a:t>
            </a:r>
          </a:p>
        </p:txBody>
      </p:sp>
      <p:sp>
        <p:nvSpPr>
          <p:cNvPr id="142" name="Chevron 141"/>
          <p:cNvSpPr/>
          <p:nvPr/>
        </p:nvSpPr>
        <p:spPr>
          <a:xfrm>
            <a:off x="5313149" y="2010138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3" name="Chevron 142"/>
          <p:cNvSpPr/>
          <p:nvPr/>
        </p:nvSpPr>
        <p:spPr>
          <a:xfrm>
            <a:off x="3550942" y="2002231"/>
            <a:ext cx="1989908" cy="2728043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4" name="Chevron 143"/>
          <p:cNvSpPr/>
          <p:nvPr/>
        </p:nvSpPr>
        <p:spPr>
          <a:xfrm>
            <a:off x="323528" y="2010138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5" name="Right Arrow 144"/>
          <p:cNvSpPr/>
          <p:nvPr/>
        </p:nvSpPr>
        <p:spPr>
          <a:xfrm>
            <a:off x="3075740" y="3409743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01" y="2139569"/>
            <a:ext cx="635181" cy="48381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7" y="3295678"/>
            <a:ext cx="568594" cy="417417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181" y="3313996"/>
            <a:ext cx="512983" cy="3997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247" y="2406388"/>
            <a:ext cx="635181" cy="4838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03" y="3246771"/>
            <a:ext cx="1146839" cy="91600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272" y="3353759"/>
            <a:ext cx="512983" cy="3997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07" y="2145068"/>
            <a:ext cx="635181" cy="4838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527" y="2380201"/>
            <a:ext cx="635181" cy="4838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1" y="3260622"/>
            <a:ext cx="671814" cy="44960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94" y="2454824"/>
            <a:ext cx="561343" cy="42927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41" y="2435339"/>
            <a:ext cx="561343" cy="429277"/>
          </a:xfrm>
          <a:prstGeom prst="rect">
            <a:avLst/>
          </a:prstGeom>
        </p:spPr>
      </p:pic>
      <p:sp>
        <p:nvSpPr>
          <p:cNvPr id="157" name="Bent Arrow 156"/>
          <p:cNvSpPr/>
          <p:nvPr/>
        </p:nvSpPr>
        <p:spPr>
          <a:xfrm rot="16200000" flipH="1">
            <a:off x="857636" y="2528141"/>
            <a:ext cx="668647" cy="902884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8" name="U-Turn Arrow 157"/>
          <p:cNvSpPr/>
          <p:nvPr/>
        </p:nvSpPr>
        <p:spPr>
          <a:xfrm flipV="1">
            <a:off x="858130" y="3868370"/>
            <a:ext cx="7464632" cy="656311"/>
          </a:xfrm>
          <a:prstGeom prst="uturnArrow">
            <a:avLst>
              <a:gd name="adj1" fmla="val 24267"/>
              <a:gd name="adj2" fmla="val 25000"/>
              <a:gd name="adj3" fmla="val 30568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9" name="Bent Arrow 158"/>
          <p:cNvSpPr/>
          <p:nvPr/>
        </p:nvSpPr>
        <p:spPr>
          <a:xfrm flipH="1">
            <a:off x="7446014" y="2642728"/>
            <a:ext cx="837148" cy="60096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0" name="U-Turn Arrow 159"/>
          <p:cNvSpPr/>
          <p:nvPr/>
        </p:nvSpPr>
        <p:spPr>
          <a:xfrm flipV="1">
            <a:off x="2531237" y="3751025"/>
            <a:ext cx="4148118" cy="417826"/>
          </a:xfrm>
          <a:prstGeom prst="uturnArrow">
            <a:avLst>
              <a:gd name="adj1" fmla="val 35622"/>
              <a:gd name="adj2" fmla="val 25000"/>
              <a:gd name="adj3" fmla="val 34353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1" name="Left-Right Arrow 160"/>
          <p:cNvSpPr/>
          <p:nvPr/>
        </p:nvSpPr>
        <p:spPr>
          <a:xfrm>
            <a:off x="6827856" y="3378113"/>
            <a:ext cx="10890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2" name="Left-Right Arrow 161"/>
          <p:cNvSpPr/>
          <p:nvPr/>
        </p:nvSpPr>
        <p:spPr>
          <a:xfrm>
            <a:off x="1303632" y="3378113"/>
            <a:ext cx="10197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941" y="2732782"/>
            <a:ext cx="1720035" cy="653689"/>
          </a:xfrm>
          <a:prstGeom prst="rect">
            <a:avLst/>
          </a:prstGeom>
        </p:spPr>
      </p:pic>
      <p:sp>
        <p:nvSpPr>
          <p:cNvPr id="164" name="Left-Right Arrow 163"/>
          <p:cNvSpPr/>
          <p:nvPr/>
        </p:nvSpPr>
        <p:spPr>
          <a:xfrm rot="16200000">
            <a:off x="6157155" y="2824874"/>
            <a:ext cx="648404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5" name="Left-Right Arrow 164"/>
          <p:cNvSpPr/>
          <p:nvPr/>
        </p:nvSpPr>
        <p:spPr>
          <a:xfrm rot="16200000">
            <a:off x="2331786" y="2820921"/>
            <a:ext cx="656311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297" y="4224203"/>
            <a:ext cx="561003" cy="44808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990" y="3869688"/>
            <a:ext cx="559353" cy="44676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9" y="2508303"/>
            <a:ext cx="442201" cy="3531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710" y="2674358"/>
            <a:ext cx="442201" cy="353196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07" y="3393929"/>
            <a:ext cx="442201" cy="35319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083" y="3378114"/>
            <a:ext cx="442201" cy="353196"/>
          </a:xfrm>
          <a:prstGeom prst="rect">
            <a:avLst/>
          </a:prstGeom>
        </p:spPr>
      </p:pic>
      <p:sp>
        <p:nvSpPr>
          <p:cNvPr id="172" name="Right Arrow 171"/>
          <p:cNvSpPr/>
          <p:nvPr/>
        </p:nvSpPr>
        <p:spPr>
          <a:xfrm>
            <a:off x="5105248" y="3409743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498138" y="2018046"/>
            <a:ext cx="856720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006344" y="2010138"/>
            <a:ext cx="653453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52229" y="2010138"/>
            <a:ext cx="866717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109796" y="2831905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Regulators</a:t>
            </a:r>
            <a:endParaRPr lang="en-AU" sz="1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5912790" y="2802477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184544" y="3259503"/>
            <a:ext cx="75841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Carriers</a:t>
            </a:r>
            <a:endParaRPr lang="en-AU" sz="1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2679739" y="3686501"/>
            <a:ext cx="47517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180" name="TextBox 179"/>
          <p:cNvSpPr txBox="1"/>
          <p:nvPr/>
        </p:nvSpPr>
        <p:spPr>
          <a:xfrm>
            <a:off x="5827951" y="3710223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80929" y="3654872"/>
            <a:ext cx="598471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82" name="TextBox 181"/>
          <p:cNvSpPr txBox="1"/>
          <p:nvPr/>
        </p:nvSpPr>
        <p:spPr>
          <a:xfrm>
            <a:off x="7827760" y="3670687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183" name="TextBox 182"/>
          <p:cNvSpPr txBox="1"/>
          <p:nvPr/>
        </p:nvSpPr>
        <p:spPr>
          <a:xfrm>
            <a:off x="5581262" y="4384295"/>
            <a:ext cx="1424866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certificates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901176" y="4037927"/>
            <a:ext cx="144152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documents</a:t>
            </a:r>
          </a:p>
        </p:txBody>
      </p:sp>
      <p:sp>
        <p:nvSpPr>
          <p:cNvPr id="185" name="Left-Right Arrow 184"/>
          <p:cNvSpPr/>
          <p:nvPr/>
        </p:nvSpPr>
        <p:spPr>
          <a:xfrm>
            <a:off x="1368651" y="1438524"/>
            <a:ext cx="1569308" cy="346328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427777" y="1213849"/>
            <a:ext cx="1353257" cy="256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Paper Processes</a:t>
            </a:r>
            <a:endParaRPr lang="en-AU" sz="1200" dirty="0"/>
          </a:p>
        </p:txBody>
      </p:sp>
      <p:sp>
        <p:nvSpPr>
          <p:cNvPr id="187" name="Left-Right Arrow 186"/>
          <p:cNvSpPr/>
          <p:nvPr/>
        </p:nvSpPr>
        <p:spPr>
          <a:xfrm>
            <a:off x="6041577" y="1438523"/>
            <a:ext cx="1631090" cy="37476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185593" y="1150491"/>
            <a:ext cx="1369286" cy="260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Digital Processes</a:t>
            </a:r>
            <a:endParaRPr lang="en-AU" sz="1200" dirty="0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847" y="1438524"/>
            <a:ext cx="442201" cy="353196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57532" y="4793533"/>
            <a:ext cx="8151075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Most countries have very high digital uptake domestically – so the problem is </a:t>
            </a:r>
            <a:r>
              <a:rPr lang="en-AU" sz="20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not national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paper problem is </a:t>
            </a:r>
            <a:r>
              <a:rPr lang="en-AU" sz="20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cross-border </a:t>
            </a: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and it exists because there’s no cross border digital trust framework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42951" y="1204038"/>
            <a:ext cx="2010300" cy="1625769"/>
            <a:chOff x="3842951" y="1334663"/>
            <a:chExt cx="2010300" cy="1625769"/>
          </a:xfrm>
        </p:grpSpPr>
        <p:sp>
          <p:nvSpPr>
            <p:cNvPr id="53" name="Rounded Rectangular Callout 52"/>
            <p:cNvSpPr/>
            <p:nvPr/>
          </p:nvSpPr>
          <p:spPr>
            <a:xfrm>
              <a:off x="3842951" y="2607276"/>
              <a:ext cx="1396313" cy="353156"/>
            </a:xfrm>
            <a:prstGeom prst="wedgeRoundRectCallout">
              <a:avLst>
                <a:gd name="adj1" fmla="val 30545"/>
                <a:gd name="adj2" fmla="val -273267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000" b="1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07141" y="1334663"/>
              <a:ext cx="1946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>
                  <a:solidFill>
                    <a:srgbClr val="FF0000"/>
                  </a:solidFill>
                </a:rPr>
                <a:t>Notice this hole</a:t>
              </a:r>
            </a:p>
            <a:p>
              <a:pPr algn="ctr"/>
              <a:r>
                <a:rPr lang="en-AU" sz="1400" b="1" dirty="0">
                  <a:solidFill>
                    <a:srgbClr val="FF0000"/>
                  </a:solidFill>
                </a:rPr>
                <a:t>There’s nothing G2G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1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G2G connections are the answer</a:t>
            </a:r>
          </a:p>
        </p:txBody>
      </p:sp>
      <p:sp>
        <p:nvSpPr>
          <p:cNvPr id="50" name="Chevron 49"/>
          <p:cNvSpPr/>
          <p:nvPr/>
        </p:nvSpPr>
        <p:spPr>
          <a:xfrm>
            <a:off x="5301428" y="2001139"/>
            <a:ext cx="3476821" cy="269618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1" name="Chevron 50"/>
          <p:cNvSpPr/>
          <p:nvPr/>
        </p:nvSpPr>
        <p:spPr>
          <a:xfrm>
            <a:off x="3517929" y="1993323"/>
            <a:ext cx="2013951" cy="2696187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2" name="Chevron 51"/>
          <p:cNvSpPr/>
          <p:nvPr/>
        </p:nvSpPr>
        <p:spPr>
          <a:xfrm>
            <a:off x="251520" y="2001139"/>
            <a:ext cx="3476821" cy="269618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3" name="Right Arrow 52"/>
          <p:cNvSpPr/>
          <p:nvPr/>
        </p:nvSpPr>
        <p:spPr>
          <a:xfrm>
            <a:off x="306133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49" y="3570688"/>
            <a:ext cx="575464" cy="4125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651" y="3598289"/>
            <a:ext cx="519180" cy="3950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882" y="3569836"/>
            <a:ext cx="1160695" cy="9053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620" y="3637589"/>
            <a:ext cx="519180" cy="3950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132" y="3659500"/>
            <a:ext cx="679930" cy="396579"/>
          </a:xfrm>
          <a:prstGeom prst="rect">
            <a:avLst/>
          </a:prstGeom>
        </p:spPr>
      </p:pic>
      <p:sp>
        <p:nvSpPr>
          <p:cNvPr id="59" name="Left-Right Arrow 58"/>
          <p:cNvSpPr/>
          <p:nvPr/>
        </p:nvSpPr>
        <p:spPr>
          <a:xfrm>
            <a:off x="1668789" y="3752182"/>
            <a:ext cx="631052" cy="221140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8275" y="3071345"/>
            <a:ext cx="1740817" cy="646057"/>
          </a:xfrm>
          <a:prstGeom prst="rect">
            <a:avLst/>
          </a:prstGeom>
        </p:spPr>
      </p:pic>
      <p:sp>
        <p:nvSpPr>
          <p:cNvPr id="61" name="Left-Right Arrow 60"/>
          <p:cNvSpPr/>
          <p:nvPr/>
        </p:nvSpPr>
        <p:spPr>
          <a:xfrm rot="16200000">
            <a:off x="2387407" y="3220839"/>
            <a:ext cx="457516" cy="39958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511536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8584" y="2008953"/>
            <a:ext cx="867071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73444" y="1988840"/>
            <a:ext cx="661348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775" y="2001139"/>
            <a:ext cx="877189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183537" y="3544433"/>
            <a:ext cx="76758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Carriers</a:t>
            </a:r>
            <a:endParaRPr lang="en-AU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2441384" y="3975942"/>
            <a:ext cx="4809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6090316" y="3999387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926007" y="3982669"/>
            <a:ext cx="60570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456794" y="4036286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71" name="Rounded Rectangle 70"/>
          <p:cNvSpPr/>
          <p:nvPr/>
        </p:nvSpPr>
        <p:spPr>
          <a:xfrm>
            <a:off x="719079" y="2299178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310" y="2526934"/>
            <a:ext cx="642856" cy="4781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09" y="2551511"/>
            <a:ext cx="642856" cy="4781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8" y="2592687"/>
            <a:ext cx="568125" cy="42426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43563" y="2269126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76" name="Left-Right Arrow 75"/>
          <p:cNvSpPr/>
          <p:nvPr/>
        </p:nvSpPr>
        <p:spPr>
          <a:xfrm>
            <a:off x="3275993" y="2829305"/>
            <a:ext cx="2447333" cy="311663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77" name="Left-Right Arrow 76"/>
          <p:cNvSpPr/>
          <p:nvPr/>
        </p:nvSpPr>
        <p:spPr>
          <a:xfrm rot="16200000">
            <a:off x="1025747" y="3231918"/>
            <a:ext cx="457516" cy="39958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749707" y="2300762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53" y="2491447"/>
            <a:ext cx="642856" cy="47816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238" y="2540795"/>
            <a:ext cx="642856" cy="4781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378" y="2594271"/>
            <a:ext cx="568125" cy="424265"/>
          </a:xfrm>
          <a:prstGeom prst="rect">
            <a:avLst/>
          </a:prstGeom>
        </p:spPr>
      </p:pic>
      <p:sp>
        <p:nvSpPr>
          <p:cNvPr id="83" name="Left-Right Arrow 82"/>
          <p:cNvSpPr/>
          <p:nvPr/>
        </p:nvSpPr>
        <p:spPr>
          <a:xfrm>
            <a:off x="6821174" y="3753764"/>
            <a:ext cx="631052" cy="221140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4" name="Left-Right Arrow 83"/>
          <p:cNvSpPr/>
          <p:nvPr/>
        </p:nvSpPr>
        <p:spPr>
          <a:xfrm rot="16200000">
            <a:off x="7527619" y="3222422"/>
            <a:ext cx="457516" cy="39958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5" name="Left-Right Arrow 84"/>
          <p:cNvSpPr/>
          <p:nvPr/>
        </p:nvSpPr>
        <p:spPr>
          <a:xfrm rot="16200000">
            <a:off x="6165959" y="3233501"/>
            <a:ext cx="457516" cy="39958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450306" y="2334831"/>
            <a:ext cx="2114148" cy="3020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87" name="TextBox 86"/>
          <p:cNvSpPr txBox="1"/>
          <p:nvPr/>
        </p:nvSpPr>
        <p:spPr>
          <a:xfrm>
            <a:off x="3923928" y="2300909"/>
            <a:ext cx="1251446" cy="228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G2G Pipelines</a:t>
            </a:r>
            <a:endParaRPr lang="en-AU" sz="1200" dirty="0"/>
          </a:p>
        </p:txBody>
      </p:sp>
      <p:sp>
        <p:nvSpPr>
          <p:cNvPr id="88" name="Rounded Rectangle 87"/>
          <p:cNvSpPr/>
          <p:nvPr/>
        </p:nvSpPr>
        <p:spPr>
          <a:xfrm>
            <a:off x="3707904" y="2556680"/>
            <a:ext cx="1555294" cy="22424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200" dirty="0"/>
              <a:t>Inter-govt Ledger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959466" y="305069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270892" y="30650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86903" y="30527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398329" y="3067093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5775806" y="4259837"/>
            <a:ext cx="2483859" cy="3104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4" name="Rounded Rectangle 93"/>
          <p:cNvSpPr/>
          <p:nvPr/>
        </p:nvSpPr>
        <p:spPr>
          <a:xfrm>
            <a:off x="656927" y="4266297"/>
            <a:ext cx="2483859" cy="3148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5" name="TextBox 94"/>
          <p:cNvSpPr txBox="1"/>
          <p:nvPr/>
        </p:nvSpPr>
        <p:spPr>
          <a:xfrm>
            <a:off x="946423" y="4256288"/>
            <a:ext cx="1998544" cy="242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National </a:t>
            </a:r>
            <a:r>
              <a:rPr lang="en-AU" sz="1200"/>
              <a:t>Identity Platform</a:t>
            </a:r>
            <a:endParaRPr lang="en-AU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6010079" y="4254542"/>
            <a:ext cx="1998544" cy="242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National </a:t>
            </a:r>
            <a:r>
              <a:rPr lang="en-AU" sz="1200"/>
              <a:t>Identity Platform</a:t>
            </a:r>
            <a:endParaRPr lang="en-AU" sz="1200" dirty="0"/>
          </a:p>
        </p:txBody>
      </p:sp>
      <p:sp>
        <p:nvSpPr>
          <p:cNvPr id="97" name="Rounded Rectangle 96"/>
          <p:cNvSpPr/>
          <p:nvPr/>
        </p:nvSpPr>
        <p:spPr>
          <a:xfrm>
            <a:off x="1424969" y="4530478"/>
            <a:ext cx="1274823" cy="1946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e.g. </a:t>
            </a:r>
            <a:r>
              <a:rPr lang="en-AU" sz="1200" dirty="0" err="1"/>
              <a:t>GovPass</a:t>
            </a:r>
            <a:endParaRPr lang="en-AU" sz="1200" dirty="0"/>
          </a:p>
        </p:txBody>
      </p:sp>
      <p:sp>
        <p:nvSpPr>
          <p:cNvPr id="98" name="Rounded Rectangle 97"/>
          <p:cNvSpPr/>
          <p:nvPr/>
        </p:nvSpPr>
        <p:spPr>
          <a:xfrm>
            <a:off x="3330071" y="4269985"/>
            <a:ext cx="2254422" cy="3056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9" name="TextBox 98"/>
          <p:cNvSpPr txBox="1"/>
          <p:nvPr/>
        </p:nvSpPr>
        <p:spPr>
          <a:xfrm>
            <a:off x="3474630" y="4257285"/>
            <a:ext cx="203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Commercial Data Pipelines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3879785" y="4538820"/>
            <a:ext cx="1340287" cy="1863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e.g. TradeLens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290" y="4154404"/>
            <a:ext cx="538657" cy="336317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9" y="4171086"/>
            <a:ext cx="538657" cy="336317"/>
          </a:xfrm>
          <a:prstGeom prst="rect">
            <a:avLst/>
          </a:prstGeom>
        </p:spPr>
      </p:pic>
      <p:sp>
        <p:nvSpPr>
          <p:cNvPr id="106" name="Left-Right Arrow 105"/>
          <p:cNvSpPr/>
          <p:nvPr/>
        </p:nvSpPr>
        <p:spPr>
          <a:xfrm>
            <a:off x="1170942" y="1484784"/>
            <a:ext cx="1569308" cy="346328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30068" y="1260109"/>
            <a:ext cx="1353257" cy="256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Paper Processes</a:t>
            </a:r>
            <a:endParaRPr lang="en-AU" sz="1200" dirty="0"/>
          </a:p>
        </p:txBody>
      </p:sp>
      <p:sp>
        <p:nvSpPr>
          <p:cNvPr id="108" name="Left-Right Arrow 107"/>
          <p:cNvSpPr/>
          <p:nvPr/>
        </p:nvSpPr>
        <p:spPr>
          <a:xfrm>
            <a:off x="6016863" y="1460071"/>
            <a:ext cx="1631090" cy="37476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60879" y="1172039"/>
            <a:ext cx="1369286" cy="260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Digital Processes</a:t>
            </a:r>
            <a:endParaRPr lang="en-AU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064525" y="2285601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7952" y="4897262"/>
            <a:ext cx="90160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AU" sz="2000" b="1" u="sng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The Inter-Government Ledger</a:t>
            </a: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 is a </a:t>
            </a:r>
            <a:r>
              <a:rPr lang="en-AU" sz="20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trust bridge </a:t>
            </a:r>
            <a:r>
              <a:rPr lang="en-AU" sz="20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that connects together existing digitised national processes to provide a high integrity international framework – replacing paper documents with high integrity digital processes.</a:t>
            </a:r>
          </a:p>
        </p:txBody>
      </p:sp>
      <p:sp>
        <p:nvSpPr>
          <p:cNvPr id="82" name="Rounded Rectangular Callout 81"/>
          <p:cNvSpPr/>
          <p:nvPr/>
        </p:nvSpPr>
        <p:spPr>
          <a:xfrm>
            <a:off x="3248687" y="2275368"/>
            <a:ext cx="2455622" cy="865599"/>
          </a:xfrm>
          <a:prstGeom prst="wedgeRoundRectCallout">
            <a:avLst>
              <a:gd name="adj1" fmla="val 26934"/>
              <a:gd name="adj2" fmla="val -11560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TextBox 102"/>
          <p:cNvSpPr txBox="1"/>
          <p:nvPr/>
        </p:nvSpPr>
        <p:spPr>
          <a:xfrm>
            <a:off x="3521677" y="1228337"/>
            <a:ext cx="203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F0000"/>
                </a:solidFill>
              </a:rPr>
              <a:t>This bit of G2G magic has a huge impact</a:t>
            </a:r>
          </a:p>
        </p:txBody>
      </p:sp>
      <p:sp>
        <p:nvSpPr>
          <p:cNvPr id="104" name="Left-Right Arrow 103"/>
          <p:cNvSpPr/>
          <p:nvPr/>
        </p:nvSpPr>
        <p:spPr>
          <a:xfrm>
            <a:off x="1660551" y="3558593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5" name="Left-Right Arrow 104"/>
          <p:cNvSpPr/>
          <p:nvPr/>
        </p:nvSpPr>
        <p:spPr>
          <a:xfrm>
            <a:off x="6812936" y="3560175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9625" y="625129"/>
            <a:ext cx="8748464" cy="492443"/>
          </a:xfrm>
        </p:spPr>
        <p:txBody>
          <a:bodyPr/>
          <a:lstStyle/>
          <a:p>
            <a:r>
              <a:rPr lang="en-US" dirty="0"/>
              <a:t>What is an Inter-Govt Ledger (IGL)?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414401" y="1235161"/>
            <a:ext cx="8315197" cy="982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cs typeface="Times New Roman"/>
              </a:rPr>
              <a:t>A high integrity G2G channel that requires no centralised infrastructure, recognises the autonomy of each country, and supports any cross border process (initially origin data exchange).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DC4A2-158F-424E-9384-786AD99B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83" y="2383104"/>
            <a:ext cx="7050833" cy="2654811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3DFFB37-2E46-CB47-A45A-594C304FB782}"/>
              </a:ext>
            </a:extLst>
          </p:cNvPr>
          <p:cNvSpPr/>
          <p:nvPr/>
        </p:nvSpPr>
        <p:spPr>
          <a:xfrm>
            <a:off x="1046583" y="3584028"/>
            <a:ext cx="7214548" cy="1453887"/>
          </a:xfrm>
          <a:prstGeom prst="wedgeRoundRectCallout">
            <a:avLst>
              <a:gd name="adj1" fmla="val 6350"/>
              <a:gd name="adj2" fmla="val 6250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1ECA5-0368-4446-B31F-6A9504E0166C}"/>
              </a:ext>
            </a:extLst>
          </p:cNvPr>
          <p:cNvSpPr txBox="1"/>
          <p:nvPr/>
        </p:nvSpPr>
        <p:spPr>
          <a:xfrm>
            <a:off x="3195145" y="50379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bit is the IGL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233AC-5384-DF4D-9B1C-4D81476F1257}"/>
              </a:ext>
            </a:extLst>
          </p:cNvPr>
          <p:cNvSpPr/>
          <p:nvPr/>
        </p:nvSpPr>
        <p:spPr>
          <a:xfrm>
            <a:off x="439872" y="5401725"/>
            <a:ext cx="8315197" cy="98277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dirty="0">
                <a:cs typeface="Times New Roman"/>
              </a:rPr>
              <a:t>It is essentially a single window interoperability framework.  Single windows reduce friction in </a:t>
            </a:r>
            <a:r>
              <a:rPr lang="en-AU" b="1" dirty="0">
                <a:cs typeface="Times New Roman"/>
              </a:rPr>
              <a:t>domestic</a:t>
            </a:r>
            <a:r>
              <a:rPr lang="en-AU" dirty="0">
                <a:cs typeface="Times New Roman"/>
              </a:rPr>
              <a:t> processes.  The IGL connects single windows to reduce friction in </a:t>
            </a:r>
            <a:r>
              <a:rPr lang="en-AU" b="1" dirty="0">
                <a:cs typeface="Times New Roman"/>
              </a:rPr>
              <a:t>cross-border</a:t>
            </a:r>
            <a:r>
              <a:rPr lang="en-AU" dirty="0">
                <a:cs typeface="Times New Roman"/>
              </a:rPr>
              <a:t> processes.</a:t>
            </a:r>
          </a:p>
        </p:txBody>
      </p:sp>
    </p:spTree>
    <p:extLst>
      <p:ext uri="{BB962C8B-B14F-4D97-AF65-F5344CB8AC3E}">
        <p14:creationId xmlns:p14="http://schemas.microsoft.com/office/powerpoint/2010/main" val="36790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536" y="692696"/>
            <a:ext cx="8748464" cy="492443"/>
          </a:xfrm>
        </p:spPr>
        <p:txBody>
          <a:bodyPr/>
          <a:lstStyle/>
          <a:p>
            <a:r>
              <a:rPr lang="en-US" dirty="0"/>
              <a:t>Yes but will it really work?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414401" y="1350775"/>
            <a:ext cx="8315197" cy="37337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cs typeface="Times New Roman"/>
              </a:rPr>
              <a:t>Maybe – there are two big questions to answer.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F36062E-1B1E-0B4C-A228-3AE4874D5209}"/>
              </a:ext>
            </a:extLst>
          </p:cNvPr>
          <p:cNvSpPr/>
          <p:nvPr/>
        </p:nvSpPr>
        <p:spPr>
          <a:xfrm>
            <a:off x="851338" y="2333295"/>
            <a:ext cx="275371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it technically feasible?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FFC51-FB0B-F04E-B90C-A54ACA6E9C71}"/>
              </a:ext>
            </a:extLst>
          </p:cNvPr>
          <p:cNvSpPr/>
          <p:nvPr/>
        </p:nvSpPr>
        <p:spPr>
          <a:xfrm>
            <a:off x="3888827" y="1889783"/>
            <a:ext cx="4950373" cy="196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>
                <a:cs typeface="Times New Roman"/>
              </a:rPr>
              <a:t>The Australian Government has completed a proof of technology and published the implementation as open source at </a:t>
            </a:r>
            <a:r>
              <a:rPr lang="en-AU" sz="1600" dirty="0">
                <a:cs typeface="Times New Roman"/>
                <a:hlinkClick r:id="rId2"/>
              </a:rPr>
              <a:t>https://trustbridge.github.io</a:t>
            </a:r>
            <a:r>
              <a:rPr lang="en-AU" sz="1600" dirty="0">
                <a:cs typeface="Times New Roman"/>
              </a:rPr>
              <a:t> . The </a:t>
            </a:r>
            <a:r>
              <a:rPr lang="en-AU" sz="1600" dirty="0" err="1">
                <a:cs typeface="Times New Roman"/>
              </a:rPr>
              <a:t>PoT</a:t>
            </a:r>
            <a:r>
              <a:rPr lang="en-AU" sz="1600" dirty="0">
                <a:cs typeface="Times New Roman"/>
              </a:rPr>
              <a:t> demonstrated an IGL that supported multiple countries, multiple processes (</a:t>
            </a:r>
            <a:r>
              <a:rPr lang="en-AU" sz="1600" dirty="0" err="1">
                <a:cs typeface="Times New Roman"/>
              </a:rPr>
              <a:t>CoO</a:t>
            </a:r>
            <a:r>
              <a:rPr lang="en-AU" sz="1600" dirty="0">
                <a:cs typeface="Times New Roman"/>
              </a:rPr>
              <a:t> and </a:t>
            </a:r>
            <a:r>
              <a:rPr lang="en-AU" sz="1600" dirty="0" err="1">
                <a:cs typeface="Times New Roman"/>
              </a:rPr>
              <a:t>DoO</a:t>
            </a:r>
            <a:r>
              <a:rPr lang="en-AU" sz="1600" dirty="0">
                <a:cs typeface="Times New Roman"/>
              </a:rPr>
              <a:t>) on multiple channels (Ethereum, </a:t>
            </a:r>
            <a:r>
              <a:rPr lang="en-AU" sz="1600" dirty="0" err="1">
                <a:cs typeface="Times New Roman"/>
              </a:rPr>
              <a:t>hyperledger</a:t>
            </a:r>
            <a:r>
              <a:rPr lang="en-AU" sz="1600" dirty="0">
                <a:cs typeface="Times New Roman"/>
              </a:rPr>
              <a:t>). So, yes, it’s feasible and affordable.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E89601-C8A1-6E4B-A85F-E0F031D4CDEA}"/>
              </a:ext>
            </a:extLst>
          </p:cNvPr>
          <p:cNvSpPr/>
          <p:nvPr/>
        </p:nvSpPr>
        <p:spPr>
          <a:xfrm>
            <a:off x="851338" y="4348076"/>
            <a:ext cx="2753710" cy="914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other countries play along?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4C0DF9-7D66-AD4D-82B6-55403E41F9B3}"/>
              </a:ext>
            </a:extLst>
          </p:cNvPr>
          <p:cNvSpPr/>
          <p:nvPr/>
        </p:nvSpPr>
        <p:spPr>
          <a:xfrm>
            <a:off x="3888827" y="4081707"/>
            <a:ext cx="4609543" cy="1967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>
                <a:cs typeface="Times New Roman"/>
              </a:rPr>
              <a:t>The IGL specification is being developed as an open project under UN governance.  It’s got a lot of interest – around 10 countries on the team and WCO, WTO, WEF are also watching. Workshops completed in Singapore and London in 2019 and first draft specification is due end Dec 2019..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B2452-E798-F540-AB3E-6E4BD3DA5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820" y="2508122"/>
            <a:ext cx="993228" cy="1055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206783-8C42-414D-A2E1-6907881E5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820" y="4531363"/>
            <a:ext cx="993228" cy="10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3E62CC-E53C-473F-8BF1-A25282938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667" y="1266957"/>
            <a:ext cx="8064666" cy="128479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The demo scenario shows both fully digital and “digital linked paper” </a:t>
            </a:r>
          </a:p>
          <a:p>
            <a:r>
              <a:rPr lang="en-US" dirty="0">
                <a:cs typeface="Arial"/>
              </a:rPr>
              <a:t>Exporters can send digital </a:t>
            </a:r>
            <a:r>
              <a:rPr lang="en-US" dirty="0" err="1">
                <a:cs typeface="Arial"/>
              </a:rPr>
              <a:t>CoO</a:t>
            </a:r>
            <a:r>
              <a:rPr lang="en-US" dirty="0">
                <a:cs typeface="Arial"/>
              </a:rPr>
              <a:t> and get immediate acknowledgment.</a:t>
            </a:r>
          </a:p>
          <a:p>
            <a:r>
              <a:rPr lang="en-US" dirty="0">
                <a:cs typeface="Arial"/>
              </a:rPr>
              <a:t>The paper version can have a QR code to support easy validation.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4DBB7-0CFB-4305-B62C-133725909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AU"/>
              <a:t>[Footer]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543D-7E21-4446-9FE6-1EFD09625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5FADEC-C75E-4619-8E9A-FD79FFF3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66" y="665258"/>
            <a:ext cx="8471591" cy="984885"/>
          </a:xfrm>
        </p:spPr>
        <p:txBody>
          <a:bodyPr/>
          <a:lstStyle/>
          <a:p>
            <a:r>
              <a:rPr lang="en-US" dirty="0">
                <a:cs typeface="Arial"/>
              </a:rPr>
              <a:t>How it works – business overview</a:t>
            </a:r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68CF506-1E7D-6C4D-9EA4-CE31976B4B70}"/>
              </a:ext>
            </a:extLst>
          </p:cNvPr>
          <p:cNvSpPr/>
          <p:nvPr/>
        </p:nvSpPr>
        <p:spPr>
          <a:xfrm>
            <a:off x="5851157" y="4244559"/>
            <a:ext cx="216417" cy="1700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9B13482-6FC3-034D-8421-95643791A8FB}"/>
              </a:ext>
            </a:extLst>
          </p:cNvPr>
          <p:cNvSpPr/>
          <p:nvPr/>
        </p:nvSpPr>
        <p:spPr>
          <a:xfrm>
            <a:off x="2881487" y="4262648"/>
            <a:ext cx="216417" cy="1700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CB107116-14AC-A14B-A151-AB400C91C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091" y="2791124"/>
            <a:ext cx="3652650" cy="1743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03AC4-8259-174D-B0F2-812F7A57A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79" y="2736580"/>
            <a:ext cx="1299779" cy="129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CA9D3-15BA-D841-8A58-31D3E8B48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209" y="3110239"/>
            <a:ext cx="322317" cy="32231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1DCF103-4C1C-2F4E-A8AD-D207FFC21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138" y="4575468"/>
            <a:ext cx="322317" cy="322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6FC45-B11F-A84A-B729-BF58523AD4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081" y="5371433"/>
            <a:ext cx="677210" cy="677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A4D81D-DDAC-6849-AC2B-198E45D8B2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194" y="4929132"/>
            <a:ext cx="1798116" cy="1798116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607C9-7A82-A24C-83B5-A8A2B24D5DD2}"/>
              </a:ext>
            </a:extLst>
          </p:cNvPr>
          <p:cNvGrpSpPr/>
          <p:nvPr/>
        </p:nvGrpSpPr>
        <p:grpSpPr>
          <a:xfrm>
            <a:off x="809297" y="3974616"/>
            <a:ext cx="793253" cy="1040247"/>
            <a:chOff x="809297" y="3974616"/>
            <a:chExt cx="914400" cy="12494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17FBB3-BF24-2743-A944-CE400907E68F}"/>
                </a:ext>
              </a:extLst>
            </p:cNvPr>
            <p:cNvSpPr/>
            <p:nvPr/>
          </p:nvSpPr>
          <p:spPr>
            <a:xfrm>
              <a:off x="809297" y="3994352"/>
              <a:ext cx="914400" cy="1229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029369-56B7-2948-863B-A13E86B64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7999" y="4889909"/>
              <a:ext cx="231228" cy="2312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E8ED9C-DACE-3A47-ADF3-4953C3EF92AF}"/>
                </a:ext>
              </a:extLst>
            </p:cNvPr>
            <p:cNvSpPr txBox="1"/>
            <p:nvPr/>
          </p:nvSpPr>
          <p:spPr>
            <a:xfrm>
              <a:off x="910655" y="3974616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Declaration</a:t>
              </a:r>
            </a:p>
            <a:p>
              <a:pPr algn="ctr"/>
              <a:r>
                <a:rPr lang="en-US" sz="900" dirty="0"/>
                <a:t>of Origin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5418CE3-0D87-5347-8E5C-01B2540CFDD8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405503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E2064EE-92B4-B04B-8FF3-B1AAB22C36CE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483084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6DFDA0-CDAD-3543-BEB0-06AB8E226322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560665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AAA050-9F46-CC4B-B45A-CDAB450D9E30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638246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E3820B-1676-3A4B-B080-E597DB1C52D9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715827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3D401D7-B75C-3941-92FE-70475B67BBF9}"/>
              </a:ext>
            </a:extLst>
          </p:cNvPr>
          <p:cNvCxnSpPr>
            <a:cxnSpLocks/>
            <a:endCxn id="17" idx="0"/>
          </p:cNvCxnSpPr>
          <p:nvPr/>
        </p:nvCxnSpPr>
        <p:spPr>
          <a:xfrm rot="10800000" flipV="1">
            <a:off x="1230421" y="3224402"/>
            <a:ext cx="1407681" cy="75021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A2B3396-3C2A-1248-BD7E-5934F05827BA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582684" y="4638102"/>
            <a:ext cx="691647" cy="1445167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963AD28-6C58-6348-AEC1-C43081A9CE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091" y="5367905"/>
            <a:ext cx="677210" cy="67721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7788298-143D-7149-9EC8-14A5A54E67FA}"/>
              </a:ext>
            </a:extLst>
          </p:cNvPr>
          <p:cNvGrpSpPr/>
          <p:nvPr/>
        </p:nvGrpSpPr>
        <p:grpSpPr>
          <a:xfrm>
            <a:off x="7043894" y="3765365"/>
            <a:ext cx="793254" cy="1096339"/>
            <a:chOff x="7209326" y="4023982"/>
            <a:chExt cx="914400" cy="12494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DB9A4C-33BB-AA40-BF25-9EC7C287CAB3}"/>
                </a:ext>
              </a:extLst>
            </p:cNvPr>
            <p:cNvSpPr/>
            <p:nvPr/>
          </p:nvSpPr>
          <p:spPr>
            <a:xfrm>
              <a:off x="7209326" y="4043718"/>
              <a:ext cx="914400" cy="12297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C16DBDE-17D2-6F4A-9106-CEC6E4E65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8028" y="4939275"/>
              <a:ext cx="231228" cy="23122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A7354D-C83E-D545-AA9D-A4FD3845AE7E}"/>
                </a:ext>
              </a:extLst>
            </p:cNvPr>
            <p:cNvSpPr txBox="1"/>
            <p:nvPr/>
          </p:nvSpPr>
          <p:spPr>
            <a:xfrm>
              <a:off x="7310684" y="4023982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Declaration</a:t>
              </a:r>
            </a:p>
            <a:p>
              <a:pPr algn="ctr"/>
              <a:r>
                <a:rPr lang="en-US" sz="900" dirty="0"/>
                <a:t>of Origin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1ACE59-B9AF-304B-A423-35C3AABECF6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29" y="4454869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02CD76D-3427-3F47-8BE6-C8A211F0FA6C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29" y="4532450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E852C-CC7E-CF48-B2C7-5947C84CD564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29" y="4610031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3679929-5814-1645-878B-3F8424D8404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29" y="4687612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06054B-22FD-9440-8EE6-854BF79948F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29" y="4765193"/>
              <a:ext cx="5135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1D67FCA-D189-7245-9F3D-0DDB746BB99A}"/>
              </a:ext>
            </a:extLst>
          </p:cNvPr>
          <p:cNvCxnSpPr>
            <a:cxnSpLocks/>
            <a:stCxn id="9" idx="3"/>
            <a:endCxn id="35" idx="2"/>
          </p:cNvCxnSpPr>
          <p:nvPr/>
        </p:nvCxnSpPr>
        <p:spPr>
          <a:xfrm flipV="1">
            <a:off x="6390291" y="4861704"/>
            <a:ext cx="1050230" cy="848334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F956FC5-9ABC-FF4F-B428-985E0CB3B5C5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6495493" y="2795840"/>
            <a:ext cx="553108" cy="1385941"/>
          </a:xfrm>
          <a:prstGeom prst="curved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ular Callout 59">
            <a:extLst>
              <a:ext uri="{FF2B5EF4-FFF2-40B4-BE49-F238E27FC236}">
                <a16:creationId xmlns:a16="http://schemas.microsoft.com/office/drawing/2014/main" id="{0DBF18A4-A98E-5F46-9AE3-439D7B0B1572}"/>
              </a:ext>
            </a:extLst>
          </p:cNvPr>
          <p:cNvSpPr/>
          <p:nvPr/>
        </p:nvSpPr>
        <p:spPr>
          <a:xfrm>
            <a:off x="7466999" y="4464411"/>
            <a:ext cx="445555" cy="368468"/>
          </a:xfrm>
          <a:prstGeom prst="wedgeRoundRectCallout">
            <a:avLst>
              <a:gd name="adj1" fmla="val 126073"/>
              <a:gd name="adj2" fmla="val -34961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387E6E-1A93-D448-8C06-F6E9A644FE24}"/>
              </a:ext>
            </a:extLst>
          </p:cNvPr>
          <p:cNvSpPr txBox="1"/>
          <p:nvPr/>
        </p:nvSpPr>
        <p:spPr>
          <a:xfrm>
            <a:off x="6940911" y="557997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pathway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1F6CD6-9032-B74B-BF97-4FD317C3979B}"/>
              </a:ext>
            </a:extLst>
          </p:cNvPr>
          <p:cNvSpPr txBox="1"/>
          <p:nvPr/>
        </p:nvSpPr>
        <p:spPr>
          <a:xfrm>
            <a:off x="3642111" y="433692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Blockchain </a:t>
            </a:r>
          </a:p>
          <a:p>
            <a:pPr algn="ctr"/>
            <a:r>
              <a:rPr lang="en-US" dirty="0"/>
              <a:t>digital pathway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0457D7-75E8-F34F-83A4-B8937BFFA89A}"/>
              </a:ext>
            </a:extLst>
          </p:cNvPr>
          <p:cNvSpPr txBox="1"/>
          <p:nvPr/>
        </p:nvSpPr>
        <p:spPr>
          <a:xfrm>
            <a:off x="7285618" y="3221565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C786E-6177-E34E-A3F7-FC9FEB10BA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6984" y="4472215"/>
            <a:ext cx="562101" cy="562101"/>
          </a:xfrm>
          <a:prstGeom prst="rect">
            <a:avLst/>
          </a:prstGeom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9D80C654-2E97-5F4C-889E-46D87EC14093}"/>
              </a:ext>
            </a:extLst>
          </p:cNvPr>
          <p:cNvCxnSpPr>
            <a:cxnSpLocks/>
            <a:stCxn id="68" idx="4"/>
            <a:endCxn id="65" idx="4"/>
          </p:cNvCxnSpPr>
          <p:nvPr/>
        </p:nvCxnSpPr>
        <p:spPr>
          <a:xfrm rot="5400000" flipH="1" flipV="1">
            <a:off x="4465486" y="2938773"/>
            <a:ext cx="18089" cy="2969670"/>
          </a:xfrm>
          <a:prstGeom prst="bentConnector3">
            <a:avLst>
              <a:gd name="adj1" fmla="val -1263751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F_J15-1541_PowerPoint">
  <a:themeElements>
    <a:clrScheme name="Dept IBS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34EA2"/>
      </a:accent1>
      <a:accent2>
        <a:srgbClr val="007BC3"/>
      </a:accent2>
      <a:accent3>
        <a:srgbClr val="5C676D"/>
      </a:accent3>
      <a:accent4>
        <a:srgbClr val="BFBFC7"/>
      </a:accent4>
      <a:accent5>
        <a:srgbClr val="CBCBCB"/>
      </a:accent5>
      <a:accent6>
        <a:srgbClr val="F2F2F2"/>
      </a:accent6>
      <a:hlink>
        <a:srgbClr val="034EA2"/>
      </a:hlink>
      <a:folHlink>
        <a:srgbClr val="034EA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me-Affairs-Presentation" id="{E7A64B26-1E46-46B2-AB7E-1F68264745F0}" vid="{08FDF6BE-9482-4854-B6E9-ABC0EA951A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BBA38AA16B8C42A0B4E32A16510F67" ma:contentTypeVersion="8" ma:contentTypeDescription="Create a new document." ma:contentTypeScope="" ma:versionID="4c0ed437fb7c724688b2ea0b6a38d5b1">
  <xsd:schema xmlns:xsd="http://www.w3.org/2001/XMLSchema" xmlns:xs="http://www.w3.org/2001/XMLSchema" xmlns:p="http://schemas.microsoft.com/office/2006/metadata/properties" xmlns:ns2="ab4ae2e1-ec0f-4ce5-b4e2-f5afb44cdde8" xmlns:ns3="421e2348-7bb1-48f8-b841-5d88dad642c7" targetNamespace="http://schemas.microsoft.com/office/2006/metadata/properties" ma:root="true" ma:fieldsID="b5076a847b85f61db6ed1f4364c0727b" ns2:_="" ns3:_="">
    <xsd:import namespace="ab4ae2e1-ec0f-4ce5-b4e2-f5afb44cdde8"/>
    <xsd:import namespace="421e2348-7bb1-48f8-b841-5d88dad642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ae2e1-ec0f-4ce5-b4e2-f5afb44cdd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e2348-7bb1-48f8-b841-5d88dad642c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E17156-A861-4AB0-8CC7-51A4D62305F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80334D-08F7-42AF-B49E-05EC05665A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21BC84-BADD-4683-BDD8-DE73DFA9ED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4ae2e1-ec0f-4ce5-b4e2-f5afb44cdde8"/>
    <ds:schemaRef ds:uri="421e2348-7bb1-48f8-b841-5d88dad642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Home-Affairs-Presentation</Template>
  <TotalTime>0</TotalTime>
  <Words>1863</Words>
  <Application>Microsoft Macintosh PowerPoint</Application>
  <PresentationFormat>On-screen Show (4:3)</PresentationFormat>
  <Paragraphs>348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ABF_J15-1541_PowerPoint</vt:lpstr>
      <vt:lpstr>Inter-Government Ledger  Overview Presentation. : Dec 2019</vt:lpstr>
      <vt:lpstr>What problem are we solving?</vt:lpstr>
      <vt:lpstr>Certificates of Origin example</vt:lpstr>
      <vt:lpstr>Better Certificates of Origin</vt:lpstr>
      <vt:lpstr>It’s a cross-border problem</vt:lpstr>
      <vt:lpstr>G2G connections are the answer</vt:lpstr>
      <vt:lpstr>What is an Inter-Govt Ledger (IGL)?</vt:lpstr>
      <vt:lpstr>Yes but will it really work?</vt:lpstr>
      <vt:lpstr>How it works – business overview</vt:lpstr>
      <vt:lpstr>How it works – two countries</vt:lpstr>
      <vt:lpstr>How it works – multiple countries</vt:lpstr>
      <vt:lpstr>The layered data exchange model</vt:lpstr>
      <vt:lpstr>The other side of the coin IGL for import compliance</vt:lpstr>
      <vt:lpstr>Import Compliance Today</vt:lpstr>
      <vt:lpstr>Import Compliance with IGL</vt:lpstr>
      <vt:lpstr>Recent Developments Merger of G2G and public notary</vt:lpstr>
      <vt:lpstr>Supporting a public notary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 Data Exchange PoC Sprint 1 Review. : 3 May 2019</dc:title>
  <dc:creator/>
  <cp:revision>79</cp:revision>
  <dcterms:created xsi:type="dcterms:W3CDTF">2018-09-14T04:33:08Z</dcterms:created>
  <dcterms:modified xsi:type="dcterms:W3CDTF">2019-12-10T20:50:31Z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0x0101009DBBA38AA16B8C42A0B4E32A16510F67</vt:lpwstr>
  </property>
</Properties>
</file>